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28"/>
  </p:notesMasterIdLst>
  <p:sldIdLst>
    <p:sldId id="316" r:id="rId3"/>
    <p:sldId id="257" r:id="rId4"/>
    <p:sldId id="258" r:id="rId5"/>
    <p:sldId id="299" r:id="rId6"/>
    <p:sldId id="262" r:id="rId7"/>
    <p:sldId id="295" r:id="rId8"/>
    <p:sldId id="296" r:id="rId9"/>
    <p:sldId id="297" r:id="rId10"/>
    <p:sldId id="298" r:id="rId11"/>
    <p:sldId id="300" r:id="rId12"/>
    <p:sldId id="302" r:id="rId13"/>
    <p:sldId id="272" r:id="rId14"/>
    <p:sldId id="303" r:id="rId15"/>
    <p:sldId id="304" r:id="rId16"/>
    <p:sldId id="305" r:id="rId17"/>
    <p:sldId id="308" r:id="rId18"/>
    <p:sldId id="307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293" r:id="rId27"/>
  </p:sldIdLst>
  <p:sldSz cx="9144000" cy="5143500" type="screen16x9"/>
  <p:notesSz cx="6858000" cy="9144000"/>
  <p:embeddedFontLst>
    <p:embeddedFont>
      <p:font typeface="Anaheim" panose="02000503000000000000" pitchFamily="2" charset="0"/>
      <p:regular r:id="rId29"/>
    </p:embeddedFont>
    <p:embeddedFont>
      <p:font typeface="Maven Pro" panose="020B0604020202020204" charset="0"/>
      <p:regular r:id="rId30"/>
      <p:bold r:id="rId31"/>
    </p:embeddedFont>
    <p:embeddedFont>
      <p:font typeface="Nunito Light" pitchFamily="2" charset="0"/>
      <p:regular r:id="rId32"/>
      <p:italic r:id="rId33"/>
    </p:embeddedFont>
    <p:embeddedFont>
      <p:font typeface="Proxima Nova" panose="020B0604020202020204" charset="0"/>
      <p:regular r:id="rId34"/>
      <p:bold r:id="rId35"/>
      <p:italic r:id="rId36"/>
      <p:boldItalic r:id="rId37"/>
    </p:embeddedFont>
    <p:embeddedFont>
      <p:font typeface="Proxima Nova Semibold" panose="020B0604020202020204" charset="0"/>
      <p:regular r:id="rId38"/>
      <p:bold r:id="rId39"/>
      <p:boldItalic r:id="rId40"/>
    </p:embeddedFont>
    <p:embeddedFont>
      <p:font typeface="Roboto Condensed Light" panose="02000000000000000000" pitchFamily="2" charset="0"/>
      <p:regular r:id="rId41"/>
      <p:italic r:id="rId42"/>
    </p:embeddedFont>
    <p:embeddedFont>
      <p:font typeface="Share Tech" panose="020B0604020202020204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C89"/>
    <a:srgbClr val="2A1343"/>
    <a:srgbClr val="9F01C2"/>
    <a:srgbClr val="9410D4"/>
    <a:srgbClr val="02081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4AADC0-3F5C-4700-BE59-16891457C3D1}">
  <a:tblStyle styleId="{314AADC0-3F5C-4700-BE59-16891457C3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b16c18d10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b16c18d10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b16c18d10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b16c18d10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82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b16c18d105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b16c18d105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b16c18d10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b16c18d10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796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b16c18d10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b16c18d10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181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b16c18d1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b16c18d1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673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b16c18d10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b16c18d10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229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b16c18d10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b16c18d10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83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b16c18d10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b16c18d10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085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b16c18d10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b16c18d10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45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b16c18d1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b16c18d1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92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b16c18d105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b16c18d105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b16c18d10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b16c18d10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491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b16c18d10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b16c18d10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119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b16c18d10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b16c18d10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37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b16c18d10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b16c18d10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653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b16c18d1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b16c18d1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366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1b16c18d105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1b16c18d105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69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b16c18d10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b16c18d10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b16c18d10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b16c18d10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82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1b16c18d105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1b16c18d105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005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b16c18d10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b16c18d10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45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b16c18d105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b16c18d105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208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b16c18d1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b16c18d1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316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45100"/>
            <a:ext cx="4242900" cy="23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2600"/>
            <a:ext cx="4242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781344" y="240034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756292" y="1085276"/>
            <a:ext cx="188650" cy="2468354"/>
            <a:chOff x="250617" y="2402301"/>
            <a:chExt cx="188650" cy="2468354"/>
          </a:xfrm>
        </p:grpSpPr>
        <p:sp>
          <p:nvSpPr>
            <p:cNvPr id="13" name="Google Shape;13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139298" y="21446"/>
            <a:ext cx="98059" cy="1906193"/>
            <a:chOff x="139298" y="21446"/>
            <a:chExt cx="98059" cy="1906193"/>
          </a:xfrm>
        </p:grpSpPr>
        <p:sp>
          <p:nvSpPr>
            <p:cNvPr id="18" name="Google Shape;18;p2"/>
            <p:cNvSpPr/>
            <p:nvPr/>
          </p:nvSpPr>
          <p:spPr>
            <a:xfrm>
              <a:off x="139298" y="1829345"/>
              <a:ext cx="98059" cy="98295"/>
            </a:xfrm>
            <a:custGeom>
              <a:avLst/>
              <a:gdLst/>
              <a:ahLst/>
              <a:cxnLst/>
              <a:rect l="l" t="t" r="r" b="b"/>
              <a:pathLst>
                <a:path w="3742" h="3751" fill="none" extrusionOk="0">
                  <a:moveTo>
                    <a:pt x="1" y="0"/>
                  </a:moveTo>
                  <a:lnTo>
                    <a:pt x="3742" y="0"/>
                  </a:lnTo>
                  <a:lnTo>
                    <a:pt x="3742" y="3750"/>
                  </a:lnTo>
                  <a:lnTo>
                    <a:pt x="1" y="3750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4088" y="21446"/>
              <a:ext cx="8464" cy="1689069"/>
            </a:xfrm>
            <a:custGeom>
              <a:avLst/>
              <a:gdLst/>
              <a:ahLst/>
              <a:cxnLst/>
              <a:rect l="l" t="t" r="r" b="b"/>
              <a:pathLst>
                <a:path w="323" h="64456" extrusionOk="0">
                  <a:moveTo>
                    <a:pt x="166" y="0"/>
                  </a:moveTo>
                  <a:lnTo>
                    <a:pt x="1" y="64456"/>
                  </a:lnTo>
                  <a:lnTo>
                    <a:pt x="322" y="64456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414454" y="1881556"/>
            <a:ext cx="121434" cy="2043400"/>
            <a:chOff x="414454" y="1881556"/>
            <a:chExt cx="121434" cy="2043400"/>
          </a:xfrm>
        </p:grpSpPr>
        <p:sp>
          <p:nvSpPr>
            <p:cNvPr id="21" name="Google Shape;21;p2"/>
            <p:cNvSpPr/>
            <p:nvPr/>
          </p:nvSpPr>
          <p:spPr>
            <a:xfrm>
              <a:off x="470939" y="1881556"/>
              <a:ext cx="8464" cy="1689096"/>
            </a:xfrm>
            <a:custGeom>
              <a:avLst/>
              <a:gdLst/>
              <a:ahLst/>
              <a:cxnLst/>
              <a:rect l="l" t="t" r="r" b="b"/>
              <a:pathLst>
                <a:path w="323" h="64457" extrusionOk="0">
                  <a:moveTo>
                    <a:pt x="157" y="1"/>
                  </a:moveTo>
                  <a:lnTo>
                    <a:pt x="0" y="64456"/>
                  </a:lnTo>
                  <a:lnTo>
                    <a:pt x="322" y="64456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14454" y="3618720"/>
              <a:ext cx="121434" cy="121434"/>
            </a:xfrm>
            <a:custGeom>
              <a:avLst/>
              <a:gdLst/>
              <a:ahLst/>
              <a:cxnLst/>
              <a:rect l="l" t="t" r="r" b="b"/>
              <a:pathLst>
                <a:path w="4634" h="4634" extrusionOk="0">
                  <a:moveTo>
                    <a:pt x="1" y="0"/>
                  </a:moveTo>
                  <a:lnTo>
                    <a:pt x="1" y="4633"/>
                  </a:lnTo>
                  <a:lnTo>
                    <a:pt x="4634" y="4633"/>
                  </a:lnTo>
                  <a:lnTo>
                    <a:pt x="4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4936" y="3844499"/>
              <a:ext cx="80469" cy="80458"/>
            </a:xfrm>
            <a:custGeom>
              <a:avLst/>
              <a:gdLst/>
              <a:ahLst/>
              <a:cxnLst/>
              <a:rect l="l" t="t" r="r" b="b"/>
              <a:pathLst>
                <a:path w="4634" h="4634" extrusionOk="0">
                  <a:moveTo>
                    <a:pt x="1" y="0"/>
                  </a:moveTo>
                  <a:lnTo>
                    <a:pt x="1" y="4633"/>
                  </a:lnTo>
                  <a:lnTo>
                    <a:pt x="4634" y="4633"/>
                  </a:lnTo>
                  <a:lnTo>
                    <a:pt x="4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6004644" y="4796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4767909" y="144286"/>
            <a:ext cx="121451" cy="12097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5" name="Google Shape;135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36" name="Google Shape;136;p11"/>
          <p:cNvGrpSpPr/>
          <p:nvPr/>
        </p:nvGrpSpPr>
        <p:grpSpPr>
          <a:xfrm>
            <a:off x="278798" y="1881556"/>
            <a:ext cx="191952" cy="1929123"/>
            <a:chOff x="278798" y="1881556"/>
            <a:chExt cx="191952" cy="1929123"/>
          </a:xfrm>
        </p:grpSpPr>
        <p:sp>
          <p:nvSpPr>
            <p:cNvPr id="137" name="Google Shape;137;p11"/>
            <p:cNvSpPr/>
            <p:nvPr/>
          </p:nvSpPr>
          <p:spPr>
            <a:xfrm>
              <a:off x="370541" y="1881556"/>
              <a:ext cx="8464" cy="1689096"/>
            </a:xfrm>
            <a:custGeom>
              <a:avLst/>
              <a:gdLst/>
              <a:ahLst/>
              <a:cxnLst/>
              <a:rect l="l" t="t" r="r" b="b"/>
              <a:pathLst>
                <a:path w="323" h="64457" extrusionOk="0">
                  <a:moveTo>
                    <a:pt x="157" y="1"/>
                  </a:moveTo>
                  <a:lnTo>
                    <a:pt x="0" y="64456"/>
                  </a:lnTo>
                  <a:lnTo>
                    <a:pt x="322" y="64456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1"/>
            <p:cNvSpPr/>
            <p:nvPr/>
          </p:nvSpPr>
          <p:spPr>
            <a:xfrm>
              <a:off x="278798" y="3618728"/>
              <a:ext cx="191952" cy="191952"/>
            </a:xfrm>
            <a:custGeom>
              <a:avLst/>
              <a:gdLst/>
              <a:ahLst/>
              <a:cxnLst/>
              <a:rect l="l" t="t" r="r" b="b"/>
              <a:pathLst>
                <a:path w="4634" h="4634" extrusionOk="0">
                  <a:moveTo>
                    <a:pt x="1" y="0"/>
                  </a:moveTo>
                  <a:lnTo>
                    <a:pt x="1" y="4633"/>
                  </a:lnTo>
                  <a:lnTo>
                    <a:pt x="4634" y="4633"/>
                  </a:lnTo>
                  <a:lnTo>
                    <a:pt x="46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11"/>
          <p:cNvGrpSpPr/>
          <p:nvPr/>
        </p:nvGrpSpPr>
        <p:grpSpPr>
          <a:xfrm>
            <a:off x="8518310" y="1117301"/>
            <a:ext cx="191952" cy="1289053"/>
            <a:chOff x="8518310" y="1117301"/>
            <a:chExt cx="191952" cy="1289053"/>
          </a:xfrm>
        </p:grpSpPr>
        <p:sp>
          <p:nvSpPr>
            <p:cNvPr id="140" name="Google Shape;140;p11"/>
            <p:cNvSpPr/>
            <p:nvPr/>
          </p:nvSpPr>
          <p:spPr>
            <a:xfrm>
              <a:off x="8610060" y="1117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8518310" y="2214403"/>
              <a:ext cx="191952" cy="191952"/>
            </a:xfrm>
            <a:custGeom>
              <a:avLst/>
              <a:gdLst/>
              <a:ahLst/>
              <a:cxnLst/>
              <a:rect l="l" t="t" r="r" b="b"/>
              <a:pathLst>
                <a:path w="4634" h="4634" extrusionOk="0">
                  <a:moveTo>
                    <a:pt x="1" y="0"/>
                  </a:moveTo>
                  <a:lnTo>
                    <a:pt x="1" y="4633"/>
                  </a:lnTo>
                  <a:lnTo>
                    <a:pt x="4634" y="4633"/>
                  </a:lnTo>
                  <a:lnTo>
                    <a:pt x="46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11"/>
          <p:cNvGrpSpPr/>
          <p:nvPr/>
        </p:nvGrpSpPr>
        <p:grpSpPr>
          <a:xfrm>
            <a:off x="8786190" y="2702371"/>
            <a:ext cx="121446" cy="1966926"/>
            <a:chOff x="8786190" y="2702371"/>
            <a:chExt cx="121446" cy="1966926"/>
          </a:xfrm>
        </p:grpSpPr>
        <p:sp>
          <p:nvSpPr>
            <p:cNvPr id="143" name="Google Shape;143;p11"/>
            <p:cNvSpPr/>
            <p:nvPr/>
          </p:nvSpPr>
          <p:spPr>
            <a:xfrm>
              <a:off x="8842675" y="2702371"/>
              <a:ext cx="8464" cy="1689069"/>
            </a:xfrm>
            <a:custGeom>
              <a:avLst/>
              <a:gdLst/>
              <a:ahLst/>
              <a:cxnLst/>
              <a:rect l="l" t="t" r="r" b="b"/>
              <a:pathLst>
                <a:path w="323" h="64456" extrusionOk="0">
                  <a:moveTo>
                    <a:pt x="166" y="0"/>
                  </a:moveTo>
                  <a:lnTo>
                    <a:pt x="1" y="64456"/>
                  </a:lnTo>
                  <a:lnTo>
                    <a:pt x="322" y="64456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8786190" y="4547851"/>
              <a:ext cx="121446" cy="121446"/>
            </a:xfrm>
            <a:custGeom>
              <a:avLst/>
              <a:gdLst/>
              <a:ahLst/>
              <a:cxnLst/>
              <a:rect l="l" t="t" r="r" b="b"/>
              <a:pathLst>
                <a:path w="4634" h="4634" extrusionOk="0">
                  <a:moveTo>
                    <a:pt x="1" y="0"/>
                  </a:moveTo>
                  <a:lnTo>
                    <a:pt x="1" y="4633"/>
                  </a:lnTo>
                  <a:lnTo>
                    <a:pt x="4634" y="4633"/>
                  </a:lnTo>
                  <a:lnTo>
                    <a:pt x="46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11"/>
          <p:cNvSpPr/>
          <p:nvPr/>
        </p:nvSpPr>
        <p:spPr>
          <a:xfrm>
            <a:off x="4949065" y="4608576"/>
            <a:ext cx="121446" cy="121446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6784265" y="4824001"/>
            <a:ext cx="121446" cy="121446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"/>
          <p:cNvSpPr/>
          <p:nvPr/>
        </p:nvSpPr>
        <p:spPr>
          <a:xfrm>
            <a:off x="7933240" y="4608576"/>
            <a:ext cx="121446" cy="121446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"/>
          <p:cNvSpPr/>
          <p:nvPr/>
        </p:nvSpPr>
        <p:spPr>
          <a:xfrm>
            <a:off x="1297019" y="4780084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373850" y="1992131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6441451" y="1992131"/>
            <a:ext cx="1328700" cy="841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1373850" y="2760613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8566507" y="188009"/>
            <a:ext cx="188886" cy="1181531"/>
            <a:chOff x="2877432" y="975334"/>
            <a:chExt cx="188886" cy="1181531"/>
          </a:xfrm>
        </p:grpSpPr>
        <p:sp>
          <p:nvSpPr>
            <p:cNvPr id="31" name="Google Shape;31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6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6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6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3"/>
          <p:cNvGrpSpPr/>
          <p:nvPr/>
        </p:nvGrpSpPr>
        <p:grpSpPr>
          <a:xfrm>
            <a:off x="329496" y="1091548"/>
            <a:ext cx="199001" cy="2139769"/>
            <a:chOff x="8008096" y="2108910"/>
            <a:chExt cx="199001" cy="2139769"/>
          </a:xfrm>
        </p:grpSpPr>
        <p:sp>
          <p:nvSpPr>
            <p:cNvPr id="36" name="Google Shape;36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19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 sz="12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>
            <a:off x="278798" y="1881556"/>
            <a:ext cx="191952" cy="1929123"/>
            <a:chOff x="278798" y="1881556"/>
            <a:chExt cx="191952" cy="1929123"/>
          </a:xfrm>
        </p:grpSpPr>
        <p:sp>
          <p:nvSpPr>
            <p:cNvPr id="42" name="Google Shape;42;p4"/>
            <p:cNvSpPr/>
            <p:nvPr/>
          </p:nvSpPr>
          <p:spPr>
            <a:xfrm>
              <a:off x="370541" y="1881556"/>
              <a:ext cx="8464" cy="1689096"/>
            </a:xfrm>
            <a:custGeom>
              <a:avLst/>
              <a:gdLst/>
              <a:ahLst/>
              <a:cxnLst/>
              <a:rect l="l" t="t" r="r" b="b"/>
              <a:pathLst>
                <a:path w="323" h="64457" extrusionOk="0">
                  <a:moveTo>
                    <a:pt x="157" y="1"/>
                  </a:moveTo>
                  <a:lnTo>
                    <a:pt x="0" y="64456"/>
                  </a:lnTo>
                  <a:lnTo>
                    <a:pt x="322" y="64456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278798" y="3618728"/>
              <a:ext cx="191952" cy="191952"/>
            </a:xfrm>
            <a:custGeom>
              <a:avLst/>
              <a:gdLst/>
              <a:ahLst/>
              <a:cxnLst/>
              <a:rect l="l" t="t" r="r" b="b"/>
              <a:pathLst>
                <a:path w="4634" h="4634" extrusionOk="0">
                  <a:moveTo>
                    <a:pt x="1" y="0"/>
                  </a:moveTo>
                  <a:lnTo>
                    <a:pt x="1" y="4633"/>
                  </a:lnTo>
                  <a:lnTo>
                    <a:pt x="4634" y="4633"/>
                  </a:lnTo>
                  <a:lnTo>
                    <a:pt x="46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4"/>
          <p:cNvSpPr/>
          <p:nvPr/>
        </p:nvSpPr>
        <p:spPr>
          <a:xfrm>
            <a:off x="7472809" y="145861"/>
            <a:ext cx="121451" cy="12097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8518310" y="1117301"/>
            <a:ext cx="191952" cy="1289053"/>
            <a:chOff x="8518310" y="1117301"/>
            <a:chExt cx="191952" cy="1289053"/>
          </a:xfrm>
        </p:grpSpPr>
        <p:sp>
          <p:nvSpPr>
            <p:cNvPr id="46" name="Google Shape;46;p4"/>
            <p:cNvSpPr/>
            <p:nvPr/>
          </p:nvSpPr>
          <p:spPr>
            <a:xfrm>
              <a:off x="8610060" y="1117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8518310" y="2214403"/>
              <a:ext cx="191952" cy="191952"/>
            </a:xfrm>
            <a:custGeom>
              <a:avLst/>
              <a:gdLst/>
              <a:ahLst/>
              <a:cxnLst/>
              <a:rect l="l" t="t" r="r" b="b"/>
              <a:pathLst>
                <a:path w="4634" h="4634" extrusionOk="0">
                  <a:moveTo>
                    <a:pt x="1" y="0"/>
                  </a:moveTo>
                  <a:lnTo>
                    <a:pt x="1" y="4633"/>
                  </a:lnTo>
                  <a:lnTo>
                    <a:pt x="4634" y="4633"/>
                  </a:lnTo>
                  <a:lnTo>
                    <a:pt x="46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4"/>
          <p:cNvGrpSpPr/>
          <p:nvPr/>
        </p:nvGrpSpPr>
        <p:grpSpPr>
          <a:xfrm>
            <a:off x="8786190" y="2702371"/>
            <a:ext cx="121446" cy="1966926"/>
            <a:chOff x="8786190" y="2702371"/>
            <a:chExt cx="121446" cy="1966926"/>
          </a:xfrm>
        </p:grpSpPr>
        <p:sp>
          <p:nvSpPr>
            <p:cNvPr id="49" name="Google Shape;49;p4"/>
            <p:cNvSpPr/>
            <p:nvPr/>
          </p:nvSpPr>
          <p:spPr>
            <a:xfrm>
              <a:off x="8842675" y="2702371"/>
              <a:ext cx="8464" cy="1689069"/>
            </a:xfrm>
            <a:custGeom>
              <a:avLst/>
              <a:gdLst/>
              <a:ahLst/>
              <a:cxnLst/>
              <a:rect l="l" t="t" r="r" b="b"/>
              <a:pathLst>
                <a:path w="323" h="64456" extrusionOk="0">
                  <a:moveTo>
                    <a:pt x="166" y="0"/>
                  </a:moveTo>
                  <a:lnTo>
                    <a:pt x="1" y="64456"/>
                  </a:lnTo>
                  <a:lnTo>
                    <a:pt x="322" y="64456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8786190" y="4547851"/>
              <a:ext cx="121446" cy="121446"/>
            </a:xfrm>
            <a:custGeom>
              <a:avLst/>
              <a:gdLst/>
              <a:ahLst/>
              <a:cxnLst/>
              <a:rect l="l" t="t" r="r" b="b"/>
              <a:pathLst>
                <a:path w="4634" h="4634" extrusionOk="0">
                  <a:moveTo>
                    <a:pt x="1" y="0"/>
                  </a:moveTo>
                  <a:lnTo>
                    <a:pt x="1" y="4633"/>
                  </a:lnTo>
                  <a:lnTo>
                    <a:pt x="4634" y="4633"/>
                  </a:lnTo>
                  <a:lnTo>
                    <a:pt x="46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4"/>
          <p:cNvSpPr/>
          <p:nvPr/>
        </p:nvSpPr>
        <p:spPr>
          <a:xfrm>
            <a:off x="4949065" y="4608576"/>
            <a:ext cx="121446" cy="121446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6784265" y="4824001"/>
            <a:ext cx="121446" cy="121446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7933240" y="4608576"/>
            <a:ext cx="121446" cy="121446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1297019" y="4780084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7145669" y="31180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"/>
          <p:cNvSpPr/>
          <p:nvPr/>
        </p:nvSpPr>
        <p:spPr>
          <a:xfrm>
            <a:off x="6536915" y="116376"/>
            <a:ext cx="121446" cy="121446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4"/>
          <p:cNvSpPr/>
          <p:nvPr/>
        </p:nvSpPr>
        <p:spPr>
          <a:xfrm>
            <a:off x="443269" y="224034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794334" y="289486"/>
            <a:ext cx="121451" cy="12097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6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4"/>
          <p:cNvSpPr/>
          <p:nvPr/>
        </p:nvSpPr>
        <p:spPr>
          <a:xfrm>
            <a:off x="1233415" y="145401"/>
            <a:ext cx="121446" cy="121446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hare Tech"/>
              <a:buNone/>
              <a:defRPr sz="2400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66" name="Google Shape;66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71" name="Google Shape;71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/>
          <p:nvPr/>
        </p:nvSpPr>
        <p:spPr>
          <a:xfrm>
            <a:off x="8612763" y="8677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8642025" y="4851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/>
          <p:nvPr/>
        </p:nvSpPr>
        <p:spPr>
          <a:xfrm>
            <a:off x="8854450" y="19502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152210" y="4753911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/>
          <p:nvPr/>
        </p:nvSpPr>
        <p:spPr>
          <a:xfrm>
            <a:off x="8891288" y="716085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>
            <a:off x="202425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462900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7"/>
          <p:cNvGrpSpPr/>
          <p:nvPr/>
        </p:nvGrpSpPr>
        <p:grpSpPr>
          <a:xfrm>
            <a:off x="8812359" y="617388"/>
            <a:ext cx="121172" cy="760495"/>
            <a:chOff x="5245196" y="3136513"/>
            <a:chExt cx="121172" cy="760495"/>
          </a:xfrm>
        </p:grpSpPr>
        <p:sp>
          <p:nvSpPr>
            <p:cNvPr id="90" name="Google Shape;90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6" name="Google Shape;96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97;p8"/>
          <p:cNvGrpSpPr/>
          <p:nvPr/>
        </p:nvGrpSpPr>
        <p:grpSpPr>
          <a:xfrm>
            <a:off x="8702532" y="-474266"/>
            <a:ext cx="188886" cy="1181531"/>
            <a:chOff x="2877432" y="975334"/>
            <a:chExt cx="188886" cy="1181531"/>
          </a:xfrm>
        </p:grpSpPr>
        <p:sp>
          <p:nvSpPr>
            <p:cNvPr id="98" name="Google Shape;98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8"/>
          <p:cNvGrpSpPr/>
          <p:nvPr/>
        </p:nvGrpSpPr>
        <p:grpSpPr>
          <a:xfrm>
            <a:off x="3090746" y="-661332"/>
            <a:ext cx="98059" cy="1147596"/>
            <a:chOff x="3347921" y="16006"/>
            <a:chExt cx="98059" cy="1147596"/>
          </a:xfrm>
        </p:grpSpPr>
        <p:sp>
          <p:nvSpPr>
            <p:cNvPr id="103" name="Google Shape;10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06" name="Google Shape;10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09" name="Google Shape;109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9"/>
          <p:cNvSpPr/>
          <p:nvPr/>
        </p:nvSpPr>
        <p:spPr>
          <a:xfrm>
            <a:off x="8026047" y="145861"/>
            <a:ext cx="121451" cy="12097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>
            <a:off x="7698906" y="31180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>
            <a:off x="7090153" y="116376"/>
            <a:ext cx="121446" cy="121446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996506" y="224034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>
            <a:off x="1347572" y="289486"/>
            <a:ext cx="121451" cy="12097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6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>
            <a:off x="1786653" y="145401"/>
            <a:ext cx="121446" cy="121446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oogle Shape;123;p9"/>
          <p:cNvGrpSpPr/>
          <p:nvPr/>
        </p:nvGrpSpPr>
        <p:grpSpPr>
          <a:xfrm>
            <a:off x="8566507" y="188009"/>
            <a:ext cx="188886" cy="1181531"/>
            <a:chOff x="2877432" y="975334"/>
            <a:chExt cx="188886" cy="1181531"/>
          </a:xfrm>
        </p:grpSpPr>
        <p:sp>
          <p:nvSpPr>
            <p:cNvPr id="124" name="Google Shape;124;p9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6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6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6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9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9"/>
          <p:cNvGrpSpPr/>
          <p:nvPr/>
        </p:nvGrpSpPr>
        <p:grpSpPr>
          <a:xfrm>
            <a:off x="278798" y="1881556"/>
            <a:ext cx="191952" cy="1929123"/>
            <a:chOff x="278798" y="1881556"/>
            <a:chExt cx="191952" cy="1929123"/>
          </a:xfrm>
        </p:grpSpPr>
        <p:sp>
          <p:nvSpPr>
            <p:cNvPr id="129" name="Google Shape;129;p9"/>
            <p:cNvSpPr/>
            <p:nvPr/>
          </p:nvSpPr>
          <p:spPr>
            <a:xfrm>
              <a:off x="370541" y="1881556"/>
              <a:ext cx="8464" cy="1689096"/>
            </a:xfrm>
            <a:custGeom>
              <a:avLst/>
              <a:gdLst/>
              <a:ahLst/>
              <a:cxnLst/>
              <a:rect l="l" t="t" r="r" b="b"/>
              <a:pathLst>
                <a:path w="323" h="64457" extrusionOk="0">
                  <a:moveTo>
                    <a:pt x="157" y="1"/>
                  </a:moveTo>
                  <a:lnTo>
                    <a:pt x="0" y="64456"/>
                  </a:lnTo>
                  <a:lnTo>
                    <a:pt x="322" y="64456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278798" y="3618728"/>
              <a:ext cx="191952" cy="191952"/>
            </a:xfrm>
            <a:custGeom>
              <a:avLst/>
              <a:gdLst/>
              <a:ahLst/>
              <a:cxnLst/>
              <a:rect l="l" t="t" r="r" b="b"/>
              <a:pathLst>
                <a:path w="4634" h="4634" extrusionOk="0">
                  <a:moveTo>
                    <a:pt x="1" y="0"/>
                  </a:moveTo>
                  <a:lnTo>
                    <a:pt x="1" y="4633"/>
                  </a:lnTo>
                  <a:lnTo>
                    <a:pt x="4634" y="4633"/>
                  </a:lnTo>
                  <a:lnTo>
                    <a:pt x="46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hare Tech"/>
              <a:buNone/>
              <a:defRPr sz="280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spd="slow">
    <p:cover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1" name="Google Shape;151;p1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transition spd="slow">
    <p:cover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web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585C1F-3FA3-C1C3-5CEB-1615758E7400}"/>
              </a:ext>
            </a:extLst>
          </p:cNvPr>
          <p:cNvSpPr/>
          <p:nvPr/>
        </p:nvSpPr>
        <p:spPr>
          <a:xfrm>
            <a:off x="713224" y="2672487"/>
            <a:ext cx="3958624" cy="713023"/>
          </a:xfrm>
          <a:prstGeom prst="rect">
            <a:avLst/>
          </a:prstGeom>
          <a:noFill/>
          <a:ln>
            <a:solidFill>
              <a:srgbClr val="2A1343">
                <a:alpha val="8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sz="4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are Tech" panose="020B0604020202020204" charset="0"/>
              </a:rPr>
              <a:t>INPUT</a:t>
            </a:r>
            <a:r>
              <a:rPr lang="e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are Tech" panose="020B0604020202020204" charset="0"/>
              </a:rPr>
              <a:t> </a:t>
            </a:r>
            <a:r>
              <a:rPr lang="e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are Tech" panose="020B0604020202020204" charset="0"/>
              </a:rPr>
              <a:t>DEVICES</a:t>
            </a:r>
            <a:endParaRPr lang="en-US" sz="4800"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  <p:sp>
        <p:nvSpPr>
          <p:cNvPr id="9" name="Google Shape;158;p14">
            <a:extLst>
              <a:ext uri="{FF2B5EF4-FFF2-40B4-BE49-F238E27FC236}">
                <a16:creationId xmlns:a16="http://schemas.microsoft.com/office/drawing/2014/main" id="{5B8DFFD4-C4BD-3C31-92E2-B4A9480E829D}"/>
              </a:ext>
            </a:extLst>
          </p:cNvPr>
          <p:cNvSpPr txBox="1">
            <a:spLocks/>
          </p:cNvSpPr>
          <p:nvPr/>
        </p:nvSpPr>
        <p:spPr>
          <a:xfrm>
            <a:off x="654483" y="3522600"/>
            <a:ext cx="4017366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are Tech" panose="020B0604020202020204" charset="0"/>
              </a:rPr>
              <a:t>Sends information to a computer system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C97E7-A0AC-6A19-9DA1-B61D7E9DFA51}"/>
              </a:ext>
            </a:extLst>
          </p:cNvPr>
          <p:cNvSpPr/>
          <p:nvPr/>
        </p:nvSpPr>
        <p:spPr>
          <a:xfrm>
            <a:off x="6829234" y="4665701"/>
            <a:ext cx="2272210" cy="433929"/>
          </a:xfrm>
          <a:prstGeom prst="rect">
            <a:avLst/>
          </a:prstGeom>
          <a:solidFill>
            <a:srgbClr val="000000">
              <a:alpha val="23000"/>
            </a:srgbClr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Share Tech" panose="020B0604020202020204" charset="0"/>
              </a:rPr>
              <a:t>STUDENT NAME : L.H.G. YASIRU PRABODHA</a:t>
            </a:r>
          </a:p>
          <a:p>
            <a:r>
              <a:rPr lang="en-US" sz="1000" dirty="0">
                <a:solidFill>
                  <a:schemeClr val="tx1"/>
                </a:solidFill>
                <a:latin typeface="Share Tech" panose="020B0604020202020204" charset="0"/>
              </a:rPr>
              <a:t>STUDENT NUMBER : CL/OTHMFL3/11/90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649504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>
            <a:spLocks noGrp="1"/>
          </p:cNvSpPr>
          <p:nvPr>
            <p:ph type="ctrTitle"/>
          </p:nvPr>
        </p:nvSpPr>
        <p:spPr>
          <a:xfrm>
            <a:off x="713225" y="2571750"/>
            <a:ext cx="4896610" cy="950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DEVICES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1"/>
          </p:nvPr>
        </p:nvSpPr>
        <p:spPr>
          <a:xfrm>
            <a:off x="713224" y="3522600"/>
            <a:ext cx="5691966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is retrieved from the computer system.</a:t>
            </a: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" name="Google Shape;159;p14"/>
          <p:cNvSpPr/>
          <p:nvPr/>
        </p:nvSpPr>
        <p:spPr>
          <a:xfrm>
            <a:off x="3688231" y="67654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"/>
          <p:cNvSpPr/>
          <p:nvPr/>
        </p:nvSpPr>
        <p:spPr>
          <a:xfrm>
            <a:off x="6829234" y="3495813"/>
            <a:ext cx="133275" cy="133275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>
            <a:off x="8055557" y="134431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>
            <a:off x="4229517" y="4248683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4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165" name="Google Shape;165;p14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4"/>
          <p:cNvGrpSpPr/>
          <p:nvPr/>
        </p:nvGrpSpPr>
        <p:grpSpPr>
          <a:xfrm>
            <a:off x="6608011" y="1054827"/>
            <a:ext cx="133252" cy="1952377"/>
            <a:chOff x="6780548" y="337714"/>
            <a:chExt cx="133252" cy="1952377"/>
          </a:xfrm>
        </p:grpSpPr>
        <p:sp>
          <p:nvSpPr>
            <p:cNvPr id="168" name="Google Shape;168;p14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4"/>
          <p:cNvGrpSpPr/>
          <p:nvPr/>
        </p:nvGrpSpPr>
        <p:grpSpPr>
          <a:xfrm>
            <a:off x="7142605" y="260834"/>
            <a:ext cx="199237" cy="2828935"/>
            <a:chOff x="1608717" y="1280046"/>
            <a:chExt cx="199237" cy="2828935"/>
          </a:xfrm>
          <a:solidFill>
            <a:schemeClr val="accent2"/>
          </a:solidFill>
        </p:grpSpPr>
        <p:sp>
          <p:nvSpPr>
            <p:cNvPr id="171" name="Google Shape;171;p14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4"/>
          <p:cNvGrpSpPr/>
          <p:nvPr/>
        </p:nvGrpSpPr>
        <p:grpSpPr>
          <a:xfrm>
            <a:off x="5260692" y="676553"/>
            <a:ext cx="80476" cy="2708957"/>
            <a:chOff x="5260692" y="676553"/>
            <a:chExt cx="80476" cy="2708957"/>
          </a:xfrm>
        </p:grpSpPr>
        <p:sp>
          <p:nvSpPr>
            <p:cNvPr id="175" name="Google Shape;175;p14"/>
            <p:cNvSpPr/>
            <p:nvPr/>
          </p:nvSpPr>
          <p:spPr>
            <a:xfrm>
              <a:off x="5260692" y="3305034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" y="1"/>
                  </a:moveTo>
                  <a:lnTo>
                    <a:pt x="1" y="3071"/>
                  </a:lnTo>
                  <a:lnTo>
                    <a:pt x="3071" y="3071"/>
                  </a:lnTo>
                  <a:lnTo>
                    <a:pt x="30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5296692" y="676553"/>
              <a:ext cx="8464" cy="2519663"/>
            </a:xfrm>
            <a:custGeom>
              <a:avLst/>
              <a:gdLst/>
              <a:ahLst/>
              <a:cxnLst/>
              <a:rect l="l" t="t" r="r" b="b"/>
              <a:pathLst>
                <a:path w="323" h="96152" extrusionOk="0">
                  <a:moveTo>
                    <a:pt x="166" y="1"/>
                  </a:moveTo>
                  <a:lnTo>
                    <a:pt x="1" y="96151"/>
                  </a:lnTo>
                  <a:lnTo>
                    <a:pt x="322" y="96151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4"/>
          <p:cNvSpPr/>
          <p:nvPr/>
        </p:nvSpPr>
        <p:spPr>
          <a:xfrm>
            <a:off x="7670738" y="2784681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14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79" name="Google Shape;179;p14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5930000" y="1241705"/>
            <a:ext cx="199001" cy="867198"/>
            <a:chOff x="4475150" y="4052605"/>
            <a:chExt cx="199001" cy="867198"/>
          </a:xfrm>
        </p:grpSpPr>
        <p:sp>
          <p:nvSpPr>
            <p:cNvPr id="182" name="Google Shape;182;p14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14"/>
          <p:cNvSpPr/>
          <p:nvPr/>
        </p:nvSpPr>
        <p:spPr>
          <a:xfrm>
            <a:off x="5545159" y="4115388"/>
            <a:ext cx="133275" cy="133275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229398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482256" y="4480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OUTPUT DEVICE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p20"/>
          <p:cNvSpPr txBox="1"/>
          <p:nvPr/>
        </p:nvSpPr>
        <p:spPr>
          <a:xfrm>
            <a:off x="214884" y="1763951"/>
            <a:ext cx="8714232" cy="3005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Share Tech"/>
                <a:ea typeface="Share Tech"/>
                <a:cs typeface="Share Tech"/>
                <a:sym typeface="Share Tech"/>
              </a:rPr>
              <a:t>An output device is computer hardware that uses received data and commands from a computer in order to perform a task.</a:t>
            </a:r>
            <a:br>
              <a:rPr lang="en-US" sz="1800" dirty="0">
                <a:solidFill>
                  <a:schemeClr val="tx1"/>
                </a:solidFill>
                <a:latin typeface="Share Tech"/>
                <a:ea typeface="Share Tech"/>
                <a:cs typeface="Share Tech"/>
                <a:sym typeface="Share Tech"/>
              </a:rPr>
            </a:br>
            <a:endParaRPr lang="en-US" sz="1800" dirty="0">
              <a:solidFill>
                <a:schemeClr val="tx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Share Tech"/>
                <a:ea typeface="Share Tech"/>
                <a:cs typeface="Share Tech"/>
                <a:sym typeface="Share Tech"/>
              </a:rPr>
              <a:t>Any peripheral that receives data from a computer, usually for display, projection, or physical reproduction.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tx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Computer hardware equipment used to communicate the results of data processing carried out by a computer to the outside world.</a:t>
            </a:r>
            <a:br>
              <a:rPr lang="en-US" sz="18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</a:br>
            <a:br>
              <a:rPr lang="en-US" sz="18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</a:br>
            <a:endParaRPr lang="en-US" sz="1800"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endParaRPr lang="en-US" sz="1800"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  <p:extLst>
      <p:ext uri="{BB962C8B-B14F-4D97-AF65-F5344CB8AC3E}">
        <p14:creationId xmlns:p14="http://schemas.microsoft.com/office/powerpoint/2010/main" val="351908861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0"/>
          <p:cNvSpPr txBox="1">
            <a:spLocks noGrp="1"/>
          </p:cNvSpPr>
          <p:nvPr>
            <p:ph type="title"/>
          </p:nvPr>
        </p:nvSpPr>
        <p:spPr>
          <a:xfrm>
            <a:off x="469127" y="3471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OUTPUT DEVICE TYPES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442;p22">
            <a:extLst>
              <a:ext uri="{FF2B5EF4-FFF2-40B4-BE49-F238E27FC236}">
                <a16:creationId xmlns:a16="http://schemas.microsoft.com/office/drawing/2014/main" id="{CC1C1BDC-9C56-0C70-7B5F-9BF0ECE2A82C}"/>
              </a:ext>
            </a:extLst>
          </p:cNvPr>
          <p:cNvSpPr/>
          <p:nvPr/>
        </p:nvSpPr>
        <p:spPr>
          <a:xfrm>
            <a:off x="4561278" y="2473664"/>
            <a:ext cx="1218000" cy="10545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" name="Google Shape;443;p22">
            <a:extLst>
              <a:ext uri="{FF2B5EF4-FFF2-40B4-BE49-F238E27FC236}">
                <a16:creationId xmlns:a16="http://schemas.microsoft.com/office/drawing/2014/main" id="{FE24D4B5-365C-C60B-4EF2-CFE89E825FB6}"/>
              </a:ext>
            </a:extLst>
          </p:cNvPr>
          <p:cNvSpPr/>
          <p:nvPr/>
        </p:nvSpPr>
        <p:spPr>
          <a:xfrm>
            <a:off x="3483735" y="3091855"/>
            <a:ext cx="1218000" cy="10545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6" name="Google Shape;444;p22">
            <a:extLst>
              <a:ext uri="{FF2B5EF4-FFF2-40B4-BE49-F238E27FC236}">
                <a16:creationId xmlns:a16="http://schemas.microsoft.com/office/drawing/2014/main" id="{887291A6-0EC3-4B13-ED3C-2BC836A9387F}"/>
              </a:ext>
            </a:extLst>
          </p:cNvPr>
          <p:cNvSpPr/>
          <p:nvPr/>
        </p:nvSpPr>
        <p:spPr>
          <a:xfrm>
            <a:off x="4561278" y="3710045"/>
            <a:ext cx="1218000" cy="10545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8" name="Google Shape;447;p22">
            <a:extLst>
              <a:ext uri="{FF2B5EF4-FFF2-40B4-BE49-F238E27FC236}">
                <a16:creationId xmlns:a16="http://schemas.microsoft.com/office/drawing/2014/main" id="{53D3857E-CE6E-BE89-0CF3-5DF28758264E}"/>
              </a:ext>
            </a:extLst>
          </p:cNvPr>
          <p:cNvSpPr txBox="1"/>
          <p:nvPr/>
        </p:nvSpPr>
        <p:spPr>
          <a:xfrm>
            <a:off x="6518478" y="3000914"/>
            <a:ext cx="22708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VIDEO</a:t>
            </a:r>
            <a:endParaRPr sz="2400"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9" name="Google Shape;450;p22">
            <a:extLst>
              <a:ext uri="{FF2B5EF4-FFF2-40B4-BE49-F238E27FC236}">
                <a16:creationId xmlns:a16="http://schemas.microsoft.com/office/drawing/2014/main" id="{F6FEF76F-96D2-FAEF-1F86-4492E41F700C}"/>
              </a:ext>
            </a:extLst>
          </p:cNvPr>
          <p:cNvSpPr txBox="1"/>
          <p:nvPr/>
        </p:nvSpPr>
        <p:spPr>
          <a:xfrm>
            <a:off x="6518478" y="4269128"/>
            <a:ext cx="2283928" cy="52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AUDIO</a:t>
            </a:r>
            <a:endParaRPr sz="2400"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1" name="Google Shape;456;p22">
            <a:extLst>
              <a:ext uri="{FF2B5EF4-FFF2-40B4-BE49-F238E27FC236}">
                <a16:creationId xmlns:a16="http://schemas.microsoft.com/office/drawing/2014/main" id="{AAD25885-E34D-0AE1-E1E7-543E394C4E64}"/>
              </a:ext>
            </a:extLst>
          </p:cNvPr>
          <p:cNvSpPr txBox="1"/>
          <p:nvPr/>
        </p:nvSpPr>
        <p:spPr>
          <a:xfrm>
            <a:off x="1376375" y="2883807"/>
            <a:ext cx="1400213" cy="62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TACTILE</a:t>
            </a:r>
            <a:endParaRPr sz="2400"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12" name="Google Shape;458;p22">
            <a:extLst>
              <a:ext uri="{FF2B5EF4-FFF2-40B4-BE49-F238E27FC236}">
                <a16:creationId xmlns:a16="http://schemas.microsoft.com/office/drawing/2014/main" id="{EC049739-BB6D-9F28-BF7B-8A82139C3297}"/>
              </a:ext>
            </a:extLst>
          </p:cNvPr>
          <p:cNvCxnSpPr>
            <a:cxnSpLocks/>
            <a:stCxn id="5" idx="3"/>
          </p:cNvCxnSpPr>
          <p:nvPr/>
        </p:nvCxnSpPr>
        <p:spPr>
          <a:xfrm rot="10800000">
            <a:off x="2854263" y="3234811"/>
            <a:ext cx="629472" cy="38429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" name="Google Shape;459;p22">
            <a:extLst>
              <a:ext uri="{FF2B5EF4-FFF2-40B4-BE49-F238E27FC236}">
                <a16:creationId xmlns:a16="http://schemas.microsoft.com/office/drawing/2014/main" id="{A24E5290-A87B-CD21-F5C7-DDAE862922A0}"/>
              </a:ext>
            </a:extLst>
          </p:cNvPr>
          <p:cNvCxnSpPr>
            <a:cxnSpLocks/>
            <a:stCxn id="4" idx="0"/>
            <a:endCxn id="8" idx="1"/>
          </p:cNvCxnSpPr>
          <p:nvPr/>
        </p:nvCxnSpPr>
        <p:spPr>
          <a:xfrm>
            <a:off x="5779278" y="3000914"/>
            <a:ext cx="739200" cy="2863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" name="Google Shape;461;p22">
            <a:extLst>
              <a:ext uri="{FF2B5EF4-FFF2-40B4-BE49-F238E27FC236}">
                <a16:creationId xmlns:a16="http://schemas.microsoft.com/office/drawing/2014/main" id="{2F46E0BF-696F-55F8-EF3C-B28440AF2BB2}"/>
              </a:ext>
            </a:extLst>
          </p:cNvPr>
          <p:cNvCxnSpPr>
            <a:cxnSpLocks/>
            <a:stCxn id="6" idx="0"/>
            <a:endCxn id="9" idx="1"/>
          </p:cNvCxnSpPr>
          <p:nvPr/>
        </p:nvCxnSpPr>
        <p:spPr>
          <a:xfrm>
            <a:off x="5779278" y="4237295"/>
            <a:ext cx="739200" cy="29545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" name="Google Shape;442;p22">
            <a:extLst>
              <a:ext uri="{FF2B5EF4-FFF2-40B4-BE49-F238E27FC236}">
                <a16:creationId xmlns:a16="http://schemas.microsoft.com/office/drawing/2014/main" id="{6FA42AC2-80DA-1003-C19C-AF536C2F0A45}"/>
              </a:ext>
            </a:extLst>
          </p:cNvPr>
          <p:cNvSpPr/>
          <p:nvPr/>
        </p:nvSpPr>
        <p:spPr>
          <a:xfrm>
            <a:off x="4572000" y="1237283"/>
            <a:ext cx="1218000" cy="10545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7" name="Google Shape;443;p22">
            <a:extLst>
              <a:ext uri="{FF2B5EF4-FFF2-40B4-BE49-F238E27FC236}">
                <a16:creationId xmlns:a16="http://schemas.microsoft.com/office/drawing/2014/main" id="{D7AF332F-8DA3-BC44-07A5-4BA2D73863B3}"/>
              </a:ext>
            </a:extLst>
          </p:cNvPr>
          <p:cNvSpPr/>
          <p:nvPr/>
        </p:nvSpPr>
        <p:spPr>
          <a:xfrm>
            <a:off x="3505066" y="1871773"/>
            <a:ext cx="1218000" cy="10545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8" name="Google Shape;447;p22">
            <a:extLst>
              <a:ext uri="{FF2B5EF4-FFF2-40B4-BE49-F238E27FC236}">
                <a16:creationId xmlns:a16="http://schemas.microsoft.com/office/drawing/2014/main" id="{C2DB2FB6-6F5A-E03E-44DC-17A5F92E1BE6}"/>
              </a:ext>
            </a:extLst>
          </p:cNvPr>
          <p:cNvSpPr txBox="1"/>
          <p:nvPr/>
        </p:nvSpPr>
        <p:spPr>
          <a:xfrm>
            <a:off x="6518478" y="1731335"/>
            <a:ext cx="1718314" cy="52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GRAPHICS</a:t>
            </a:r>
            <a:endParaRPr sz="2400"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9" name="Google Shape;456;p22">
            <a:extLst>
              <a:ext uri="{FF2B5EF4-FFF2-40B4-BE49-F238E27FC236}">
                <a16:creationId xmlns:a16="http://schemas.microsoft.com/office/drawing/2014/main" id="{64C520EE-DBFE-AC1D-2B94-1BD6EB8E7BA9}"/>
              </a:ext>
            </a:extLst>
          </p:cNvPr>
          <p:cNvSpPr txBox="1"/>
          <p:nvPr/>
        </p:nvSpPr>
        <p:spPr>
          <a:xfrm>
            <a:off x="770454" y="1619822"/>
            <a:ext cx="2006134" cy="62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TEXT</a:t>
            </a:r>
            <a:endParaRPr sz="2400"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20" name="Google Shape;458;p22">
            <a:extLst>
              <a:ext uri="{FF2B5EF4-FFF2-40B4-BE49-F238E27FC236}">
                <a16:creationId xmlns:a16="http://schemas.microsoft.com/office/drawing/2014/main" id="{0B09C4B9-5F0C-6B0D-D8E7-B59939D34110}"/>
              </a:ext>
            </a:extLst>
          </p:cNvPr>
          <p:cNvCxnSpPr>
            <a:cxnSpLocks/>
            <a:stCxn id="17" idx="3"/>
          </p:cNvCxnSpPr>
          <p:nvPr/>
        </p:nvCxnSpPr>
        <p:spPr>
          <a:xfrm rot="10800000">
            <a:off x="2875594" y="2014729"/>
            <a:ext cx="629472" cy="38429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" name="Google Shape;459;p22">
            <a:extLst>
              <a:ext uri="{FF2B5EF4-FFF2-40B4-BE49-F238E27FC236}">
                <a16:creationId xmlns:a16="http://schemas.microsoft.com/office/drawing/2014/main" id="{4C718016-5449-9E86-159C-27C7D004E999}"/>
              </a:ext>
            </a:extLst>
          </p:cNvPr>
          <p:cNvCxnSpPr>
            <a:cxnSpLocks/>
            <a:stCxn id="16" idx="0"/>
            <a:endCxn id="18" idx="1"/>
          </p:cNvCxnSpPr>
          <p:nvPr/>
        </p:nvCxnSpPr>
        <p:spPr>
          <a:xfrm>
            <a:off x="5790000" y="1764533"/>
            <a:ext cx="728478" cy="22805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4;p17">
            <a:extLst>
              <a:ext uri="{FF2B5EF4-FFF2-40B4-BE49-F238E27FC236}">
                <a16:creationId xmlns:a16="http://schemas.microsoft.com/office/drawing/2014/main" id="{546A1C21-B30F-610D-C425-554E430C793B}"/>
              </a:ext>
            </a:extLst>
          </p:cNvPr>
          <p:cNvSpPr/>
          <p:nvPr/>
        </p:nvSpPr>
        <p:spPr>
          <a:xfrm>
            <a:off x="2020824" y="1663922"/>
            <a:ext cx="1494864" cy="149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MOST OUTPUT CAN BE DIVIDED INTO TWO CATEGORIES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55;p17">
            <a:extLst>
              <a:ext uri="{FF2B5EF4-FFF2-40B4-BE49-F238E27FC236}">
                <a16:creationId xmlns:a16="http://schemas.microsoft.com/office/drawing/2014/main" id="{1E558BEA-2FAA-7986-699C-5D157C6422B1}"/>
              </a:ext>
            </a:extLst>
          </p:cNvPr>
          <p:cNvSpPr/>
          <p:nvPr/>
        </p:nvSpPr>
        <p:spPr>
          <a:xfrm>
            <a:off x="4705141" y="1663922"/>
            <a:ext cx="1494864" cy="149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289;p17">
            <a:extLst>
              <a:ext uri="{FF2B5EF4-FFF2-40B4-BE49-F238E27FC236}">
                <a16:creationId xmlns:a16="http://schemas.microsoft.com/office/drawing/2014/main" id="{A2175DBC-828C-5350-DF6E-CCBA8BCC949A}"/>
              </a:ext>
            </a:extLst>
          </p:cNvPr>
          <p:cNvCxnSpPr>
            <a:cxnSpLocks/>
            <a:stCxn id="3" idx="2"/>
            <a:endCxn id="32" idx="0"/>
          </p:cNvCxnSpPr>
          <p:nvPr/>
        </p:nvCxnSpPr>
        <p:spPr>
          <a:xfrm>
            <a:off x="2768256" y="3158786"/>
            <a:ext cx="0" cy="754527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" name="Google Shape;292;p17">
            <a:extLst>
              <a:ext uri="{FF2B5EF4-FFF2-40B4-BE49-F238E27FC236}">
                <a16:creationId xmlns:a16="http://schemas.microsoft.com/office/drawing/2014/main" id="{2167737F-8787-52DB-C853-39BDF454B017}"/>
              </a:ext>
            </a:extLst>
          </p:cNvPr>
          <p:cNvCxnSpPr>
            <a:cxnSpLocks/>
            <a:stCxn id="4" idx="2"/>
            <a:endCxn id="33" idx="0"/>
          </p:cNvCxnSpPr>
          <p:nvPr/>
        </p:nvCxnSpPr>
        <p:spPr>
          <a:xfrm>
            <a:off x="5452573" y="3158786"/>
            <a:ext cx="9476" cy="754527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" name="Google Shape;293;p17">
            <a:extLst>
              <a:ext uri="{FF2B5EF4-FFF2-40B4-BE49-F238E27FC236}">
                <a16:creationId xmlns:a16="http://schemas.microsoft.com/office/drawing/2014/main" id="{F7547689-13C8-DA2C-3768-49AD66503B5E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515688" y="2411354"/>
            <a:ext cx="1189453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" name="Google Shape;364;p20">
            <a:extLst>
              <a:ext uri="{FF2B5EF4-FFF2-40B4-BE49-F238E27FC236}">
                <a16:creationId xmlns:a16="http://schemas.microsoft.com/office/drawing/2014/main" id="{B85AB3CC-D551-ECC2-1760-1E3AE42DD9B9}"/>
              </a:ext>
            </a:extLst>
          </p:cNvPr>
          <p:cNvSpPr txBox="1"/>
          <p:nvPr/>
        </p:nvSpPr>
        <p:spPr>
          <a:xfrm>
            <a:off x="1651590" y="3913313"/>
            <a:ext cx="2233332" cy="61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SOFT COPY</a:t>
            </a:r>
          </a:p>
        </p:txBody>
      </p:sp>
      <p:sp>
        <p:nvSpPr>
          <p:cNvPr id="33" name="Google Shape;364;p20">
            <a:extLst>
              <a:ext uri="{FF2B5EF4-FFF2-40B4-BE49-F238E27FC236}">
                <a16:creationId xmlns:a16="http://schemas.microsoft.com/office/drawing/2014/main" id="{67CA01A2-015F-6D05-2CF2-6CDAFFBADE56}"/>
              </a:ext>
            </a:extLst>
          </p:cNvPr>
          <p:cNvSpPr txBox="1"/>
          <p:nvPr/>
        </p:nvSpPr>
        <p:spPr>
          <a:xfrm>
            <a:off x="4644972" y="3913313"/>
            <a:ext cx="16341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HARD COPY</a:t>
            </a:r>
          </a:p>
        </p:txBody>
      </p:sp>
    </p:spTree>
    <p:extLst>
      <p:ext uri="{BB962C8B-B14F-4D97-AF65-F5344CB8AC3E}">
        <p14:creationId xmlns:p14="http://schemas.microsoft.com/office/powerpoint/2010/main" val="3123267834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0;p30">
            <a:extLst>
              <a:ext uri="{FF2B5EF4-FFF2-40B4-BE49-F238E27FC236}">
                <a16:creationId xmlns:a16="http://schemas.microsoft.com/office/drawing/2014/main" id="{97A03FD3-5481-84F3-5FFE-E9CF91E7BEE6}"/>
              </a:ext>
            </a:extLst>
          </p:cNvPr>
          <p:cNvSpPr txBox="1">
            <a:spLocks/>
          </p:cNvSpPr>
          <p:nvPr/>
        </p:nvSpPr>
        <p:spPr>
          <a:xfrm>
            <a:off x="386831" y="305711"/>
            <a:ext cx="268555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OUTPUT DEVICES</a:t>
            </a:r>
          </a:p>
          <a:p>
            <a:endParaRPr lang="en-US" dirty="0"/>
          </a:p>
        </p:txBody>
      </p:sp>
      <p:sp>
        <p:nvSpPr>
          <p:cNvPr id="7" name="Google Shape;830;p30">
            <a:extLst>
              <a:ext uri="{FF2B5EF4-FFF2-40B4-BE49-F238E27FC236}">
                <a16:creationId xmlns:a16="http://schemas.microsoft.com/office/drawing/2014/main" id="{A946E4BD-9B93-BF08-917F-BB9242A288B4}"/>
              </a:ext>
            </a:extLst>
          </p:cNvPr>
          <p:cNvSpPr txBox="1">
            <a:spLocks/>
          </p:cNvSpPr>
          <p:nvPr/>
        </p:nvSpPr>
        <p:spPr>
          <a:xfrm>
            <a:off x="1005575" y="997283"/>
            <a:ext cx="2825761" cy="3386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457200" indent="-457200">
              <a:lnSpc>
                <a:spcPct val="150000"/>
              </a:lnSpc>
              <a:buSzPct val="60000"/>
              <a:buFont typeface="Wingdings" panose="05000000000000000000" pitchFamily="2" charset="2"/>
              <a:buChar char="v"/>
            </a:pPr>
            <a:r>
              <a:rPr lang="en-US" sz="2400" dirty="0"/>
              <a:t>Speaker</a:t>
            </a:r>
          </a:p>
          <a:p>
            <a:pPr marL="457200" indent="-457200">
              <a:lnSpc>
                <a:spcPct val="150000"/>
              </a:lnSpc>
              <a:buSzPct val="60000"/>
              <a:buFont typeface="Wingdings" panose="05000000000000000000" pitchFamily="2" charset="2"/>
              <a:buChar char="v"/>
            </a:pPr>
            <a:r>
              <a:rPr lang="en-US" sz="2400" dirty="0"/>
              <a:t>Headphones</a:t>
            </a:r>
          </a:p>
          <a:p>
            <a:pPr marL="457200" indent="-457200">
              <a:lnSpc>
                <a:spcPct val="150000"/>
              </a:lnSpc>
              <a:buSzPct val="60000"/>
              <a:buFont typeface="Wingdings" panose="05000000000000000000" pitchFamily="2" charset="2"/>
              <a:buChar char="v"/>
            </a:pPr>
            <a:r>
              <a:rPr lang="en-US" sz="2400" dirty="0"/>
              <a:t>Screen (monitor)</a:t>
            </a:r>
          </a:p>
          <a:p>
            <a:pPr marL="457200" indent="-457200">
              <a:lnSpc>
                <a:spcPct val="150000"/>
              </a:lnSpc>
              <a:buSzPct val="60000"/>
              <a:buFont typeface="Wingdings" panose="05000000000000000000" pitchFamily="2" charset="2"/>
              <a:buChar char="v"/>
            </a:pPr>
            <a:r>
              <a:rPr lang="en-US" sz="2400" dirty="0"/>
              <a:t>Printer</a:t>
            </a:r>
          </a:p>
          <a:p>
            <a:pPr marL="457200" indent="-457200">
              <a:lnSpc>
                <a:spcPct val="150000"/>
              </a:lnSpc>
              <a:buSzPct val="60000"/>
              <a:buFont typeface="Wingdings" panose="05000000000000000000" pitchFamily="2" charset="2"/>
              <a:buChar char="v"/>
            </a:pPr>
            <a:r>
              <a:rPr lang="en-US" sz="2400" dirty="0"/>
              <a:t>Projector</a:t>
            </a:r>
          </a:p>
          <a:p>
            <a:pPr marL="457200" indent="-457200">
              <a:lnSpc>
                <a:spcPct val="150000"/>
              </a:lnSpc>
              <a:buSzPct val="60000"/>
              <a:buFont typeface="Wingdings" panose="05000000000000000000" pitchFamily="2" charset="2"/>
              <a:buChar char="v"/>
            </a:pPr>
            <a:r>
              <a:rPr lang="en-US" sz="2400" dirty="0"/>
              <a:t>Slotters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7332550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>
            <a:spLocks noGrp="1"/>
          </p:cNvSpPr>
          <p:nvPr>
            <p:ph type="ctrTitle"/>
          </p:nvPr>
        </p:nvSpPr>
        <p:spPr>
          <a:xfrm>
            <a:off x="713225" y="2571750"/>
            <a:ext cx="4896610" cy="950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</a:t>
            </a: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DEVICES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1"/>
          </p:nvPr>
        </p:nvSpPr>
        <p:spPr>
          <a:xfrm>
            <a:off x="713224" y="3522600"/>
            <a:ext cx="5691966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is retrieved from the computer system.</a:t>
            </a: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" name="Google Shape;159;p14"/>
          <p:cNvSpPr/>
          <p:nvPr/>
        </p:nvSpPr>
        <p:spPr>
          <a:xfrm>
            <a:off x="3688231" y="67654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"/>
          <p:cNvSpPr/>
          <p:nvPr/>
        </p:nvSpPr>
        <p:spPr>
          <a:xfrm>
            <a:off x="6829234" y="3495813"/>
            <a:ext cx="133275" cy="133275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>
            <a:off x="8055557" y="134431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>
            <a:off x="4229517" y="4248683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4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165" name="Google Shape;165;p14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4"/>
          <p:cNvGrpSpPr/>
          <p:nvPr/>
        </p:nvGrpSpPr>
        <p:grpSpPr>
          <a:xfrm>
            <a:off x="6608011" y="1054827"/>
            <a:ext cx="133252" cy="1952377"/>
            <a:chOff x="6780548" y="337714"/>
            <a:chExt cx="133252" cy="1952377"/>
          </a:xfrm>
        </p:grpSpPr>
        <p:sp>
          <p:nvSpPr>
            <p:cNvPr id="168" name="Google Shape;168;p14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4"/>
          <p:cNvGrpSpPr/>
          <p:nvPr/>
        </p:nvGrpSpPr>
        <p:grpSpPr>
          <a:xfrm>
            <a:off x="7142605" y="260834"/>
            <a:ext cx="199237" cy="2828935"/>
            <a:chOff x="1608717" y="1280046"/>
            <a:chExt cx="199237" cy="2828935"/>
          </a:xfrm>
          <a:solidFill>
            <a:schemeClr val="accent2"/>
          </a:solidFill>
        </p:grpSpPr>
        <p:sp>
          <p:nvSpPr>
            <p:cNvPr id="171" name="Google Shape;171;p14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4"/>
          <p:cNvGrpSpPr/>
          <p:nvPr/>
        </p:nvGrpSpPr>
        <p:grpSpPr>
          <a:xfrm>
            <a:off x="5260692" y="676553"/>
            <a:ext cx="80476" cy="2708957"/>
            <a:chOff x="5260692" y="676553"/>
            <a:chExt cx="80476" cy="2708957"/>
          </a:xfrm>
        </p:grpSpPr>
        <p:sp>
          <p:nvSpPr>
            <p:cNvPr id="175" name="Google Shape;175;p14"/>
            <p:cNvSpPr/>
            <p:nvPr/>
          </p:nvSpPr>
          <p:spPr>
            <a:xfrm>
              <a:off x="5260692" y="3305034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" y="1"/>
                  </a:moveTo>
                  <a:lnTo>
                    <a:pt x="1" y="3071"/>
                  </a:lnTo>
                  <a:lnTo>
                    <a:pt x="3071" y="3071"/>
                  </a:lnTo>
                  <a:lnTo>
                    <a:pt x="30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5296692" y="676553"/>
              <a:ext cx="8464" cy="2519663"/>
            </a:xfrm>
            <a:custGeom>
              <a:avLst/>
              <a:gdLst/>
              <a:ahLst/>
              <a:cxnLst/>
              <a:rect l="l" t="t" r="r" b="b"/>
              <a:pathLst>
                <a:path w="323" h="96152" extrusionOk="0">
                  <a:moveTo>
                    <a:pt x="166" y="1"/>
                  </a:moveTo>
                  <a:lnTo>
                    <a:pt x="1" y="96151"/>
                  </a:lnTo>
                  <a:lnTo>
                    <a:pt x="322" y="96151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4"/>
          <p:cNvSpPr/>
          <p:nvPr/>
        </p:nvSpPr>
        <p:spPr>
          <a:xfrm>
            <a:off x="7670738" y="2784681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14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79" name="Google Shape;179;p14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5930000" y="1241705"/>
            <a:ext cx="199001" cy="867198"/>
            <a:chOff x="4475150" y="4052605"/>
            <a:chExt cx="199001" cy="867198"/>
          </a:xfrm>
        </p:grpSpPr>
        <p:sp>
          <p:nvSpPr>
            <p:cNvPr id="182" name="Google Shape;182;p14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14"/>
          <p:cNvSpPr/>
          <p:nvPr/>
        </p:nvSpPr>
        <p:spPr>
          <a:xfrm>
            <a:off x="5545159" y="4115388"/>
            <a:ext cx="133275" cy="133275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471982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0;p30">
            <a:extLst>
              <a:ext uri="{FF2B5EF4-FFF2-40B4-BE49-F238E27FC236}">
                <a16:creationId xmlns:a16="http://schemas.microsoft.com/office/drawing/2014/main" id="{97A03FD3-5481-84F3-5FFE-E9CF91E7BEE6}"/>
              </a:ext>
            </a:extLst>
          </p:cNvPr>
          <p:cNvSpPr txBox="1">
            <a:spLocks/>
          </p:cNvSpPr>
          <p:nvPr/>
        </p:nvSpPr>
        <p:spPr>
          <a:xfrm>
            <a:off x="386831" y="305711"/>
            <a:ext cx="59100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WHAT EXACTLY IS A STORAGE DEVICE ?</a:t>
            </a:r>
          </a:p>
        </p:txBody>
      </p:sp>
      <p:sp>
        <p:nvSpPr>
          <p:cNvPr id="7" name="Google Shape;830;p30">
            <a:extLst>
              <a:ext uri="{FF2B5EF4-FFF2-40B4-BE49-F238E27FC236}">
                <a16:creationId xmlns:a16="http://schemas.microsoft.com/office/drawing/2014/main" id="{A946E4BD-9B93-BF08-917F-BB9242A288B4}"/>
              </a:ext>
            </a:extLst>
          </p:cNvPr>
          <p:cNvSpPr txBox="1">
            <a:spLocks/>
          </p:cNvSpPr>
          <p:nvPr/>
        </p:nvSpPr>
        <p:spPr>
          <a:xfrm>
            <a:off x="948868" y="1663591"/>
            <a:ext cx="7011374" cy="1419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  <a:buSzPct val="60000"/>
            </a:pPr>
            <a:r>
              <a:rPr lang="en-US" sz="2400" dirty="0"/>
              <a:t>Those devices which are used to store data, information and programs permanently.</a:t>
            </a:r>
          </a:p>
        </p:txBody>
      </p:sp>
    </p:spTree>
    <p:extLst>
      <p:ext uri="{BB962C8B-B14F-4D97-AF65-F5344CB8AC3E}">
        <p14:creationId xmlns:p14="http://schemas.microsoft.com/office/powerpoint/2010/main" val="2596973924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04;p38">
            <a:extLst>
              <a:ext uri="{FF2B5EF4-FFF2-40B4-BE49-F238E27FC236}">
                <a16:creationId xmlns:a16="http://schemas.microsoft.com/office/drawing/2014/main" id="{651E0B7F-CAE5-BA97-FAEF-87FB3B90109A}"/>
              </a:ext>
            </a:extLst>
          </p:cNvPr>
          <p:cNvSpPr txBox="1"/>
          <p:nvPr/>
        </p:nvSpPr>
        <p:spPr>
          <a:xfrm>
            <a:off x="2083981" y="680843"/>
            <a:ext cx="477756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TYPES OF STORAGE DEVICES</a:t>
            </a:r>
            <a:endParaRPr sz="2800"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" name="Google Shape;1106;p38">
            <a:extLst>
              <a:ext uri="{FF2B5EF4-FFF2-40B4-BE49-F238E27FC236}">
                <a16:creationId xmlns:a16="http://schemas.microsoft.com/office/drawing/2014/main" id="{54268B98-1B45-732C-A774-250C2BD1C418}"/>
              </a:ext>
            </a:extLst>
          </p:cNvPr>
          <p:cNvSpPr txBox="1"/>
          <p:nvPr/>
        </p:nvSpPr>
        <p:spPr>
          <a:xfrm>
            <a:off x="3072384" y="1713382"/>
            <a:ext cx="2793300" cy="274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HARD DISK</a:t>
            </a:r>
            <a:endParaRPr b="1" dirty="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" name="Google Shape;1108;p38">
            <a:extLst>
              <a:ext uri="{FF2B5EF4-FFF2-40B4-BE49-F238E27FC236}">
                <a16:creationId xmlns:a16="http://schemas.microsoft.com/office/drawing/2014/main" id="{681F02AC-553C-60B1-E55D-47586EFB9873}"/>
              </a:ext>
            </a:extLst>
          </p:cNvPr>
          <p:cNvSpPr txBox="1"/>
          <p:nvPr/>
        </p:nvSpPr>
        <p:spPr>
          <a:xfrm>
            <a:off x="3072384" y="2386007"/>
            <a:ext cx="2793300" cy="274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FLOPPY DISK</a:t>
            </a:r>
            <a:endParaRPr b="1" dirty="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" name="Google Shape;1110;p38">
            <a:extLst>
              <a:ext uri="{FF2B5EF4-FFF2-40B4-BE49-F238E27FC236}">
                <a16:creationId xmlns:a16="http://schemas.microsoft.com/office/drawing/2014/main" id="{7C40886D-70C1-1818-4DA2-8F47FF885AFF}"/>
              </a:ext>
            </a:extLst>
          </p:cNvPr>
          <p:cNvSpPr txBox="1"/>
          <p:nvPr/>
        </p:nvSpPr>
        <p:spPr>
          <a:xfrm>
            <a:off x="3072384" y="3058632"/>
            <a:ext cx="2793300" cy="274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OPTICAL DISK</a:t>
            </a:r>
            <a:endParaRPr b="1" dirty="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" name="Google Shape;1112;p38">
            <a:extLst>
              <a:ext uri="{FF2B5EF4-FFF2-40B4-BE49-F238E27FC236}">
                <a16:creationId xmlns:a16="http://schemas.microsoft.com/office/drawing/2014/main" id="{3AA665E0-6876-061D-71B6-8E11FAE3BCEF}"/>
              </a:ext>
            </a:extLst>
          </p:cNvPr>
          <p:cNvSpPr txBox="1"/>
          <p:nvPr/>
        </p:nvSpPr>
        <p:spPr>
          <a:xfrm>
            <a:off x="3072384" y="3731257"/>
            <a:ext cx="2793300" cy="274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FLASH MEMORY DRIVE</a:t>
            </a:r>
            <a:endParaRPr b="1" dirty="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8" name="Google Shape;1118;p38">
            <a:extLst>
              <a:ext uri="{FF2B5EF4-FFF2-40B4-BE49-F238E27FC236}">
                <a16:creationId xmlns:a16="http://schemas.microsoft.com/office/drawing/2014/main" id="{FCB355D5-614C-D81A-F0F1-217DFE79CB00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4469034" y="1138043"/>
            <a:ext cx="3729" cy="57533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120;p38">
            <a:extLst>
              <a:ext uri="{FF2B5EF4-FFF2-40B4-BE49-F238E27FC236}">
                <a16:creationId xmlns:a16="http://schemas.microsoft.com/office/drawing/2014/main" id="{29C5A2BF-1167-AC84-9CB2-28F958A4BE6F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4469034" y="1987582"/>
            <a:ext cx="0" cy="398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2" name="Google Shape;1122;p38">
            <a:extLst>
              <a:ext uri="{FF2B5EF4-FFF2-40B4-BE49-F238E27FC236}">
                <a16:creationId xmlns:a16="http://schemas.microsoft.com/office/drawing/2014/main" id="{571E3B0A-5B1D-0D9F-1135-C7FD2A496F12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4469034" y="2660207"/>
            <a:ext cx="0" cy="398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4" name="Google Shape;1124;p38">
            <a:extLst>
              <a:ext uri="{FF2B5EF4-FFF2-40B4-BE49-F238E27FC236}">
                <a16:creationId xmlns:a16="http://schemas.microsoft.com/office/drawing/2014/main" id="{D0B1F7E9-A14B-C258-6A4F-01ACB56A2ADD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4469034" y="3332832"/>
            <a:ext cx="0" cy="398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" name="Google Shape;1112;p38">
            <a:extLst>
              <a:ext uri="{FF2B5EF4-FFF2-40B4-BE49-F238E27FC236}">
                <a16:creationId xmlns:a16="http://schemas.microsoft.com/office/drawing/2014/main" id="{8BE2E261-E656-0DC4-6FA4-005610804E5E}"/>
              </a:ext>
            </a:extLst>
          </p:cNvPr>
          <p:cNvSpPr txBox="1"/>
          <p:nvPr/>
        </p:nvSpPr>
        <p:spPr>
          <a:xfrm>
            <a:off x="3072384" y="4339182"/>
            <a:ext cx="2793300" cy="274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FLASH MEMORY DRIVE</a:t>
            </a:r>
            <a:endParaRPr b="1" dirty="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4" name="Google Shape;1124;p38">
            <a:extLst>
              <a:ext uri="{FF2B5EF4-FFF2-40B4-BE49-F238E27FC236}">
                <a16:creationId xmlns:a16="http://schemas.microsoft.com/office/drawing/2014/main" id="{4D4D1D28-1A6D-995E-6FC5-F8A59269B899}"/>
              </a:ext>
            </a:extLst>
          </p:cNvPr>
          <p:cNvCxnSpPr>
            <a:cxnSpLocks/>
            <a:stCxn id="12" idx="2"/>
            <a:endCxn id="43" idx="0"/>
          </p:cNvCxnSpPr>
          <p:nvPr/>
        </p:nvCxnSpPr>
        <p:spPr>
          <a:xfrm>
            <a:off x="4469034" y="4005457"/>
            <a:ext cx="0" cy="33372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16635875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0;p30">
            <a:extLst>
              <a:ext uri="{FF2B5EF4-FFF2-40B4-BE49-F238E27FC236}">
                <a16:creationId xmlns:a16="http://schemas.microsoft.com/office/drawing/2014/main" id="{97A03FD3-5481-84F3-5FFE-E9CF91E7BEE6}"/>
              </a:ext>
            </a:extLst>
          </p:cNvPr>
          <p:cNvSpPr txBox="1">
            <a:spLocks/>
          </p:cNvSpPr>
          <p:nvPr/>
        </p:nvSpPr>
        <p:spPr>
          <a:xfrm>
            <a:off x="386831" y="305711"/>
            <a:ext cx="66448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OPTICAL DISK CATEGORIES</a:t>
            </a:r>
          </a:p>
          <a:p>
            <a:endParaRPr lang="en-US" dirty="0"/>
          </a:p>
        </p:txBody>
      </p:sp>
      <p:sp>
        <p:nvSpPr>
          <p:cNvPr id="7" name="Google Shape;830;p30">
            <a:extLst>
              <a:ext uri="{FF2B5EF4-FFF2-40B4-BE49-F238E27FC236}">
                <a16:creationId xmlns:a16="http://schemas.microsoft.com/office/drawing/2014/main" id="{A946E4BD-9B93-BF08-917F-BB9242A288B4}"/>
              </a:ext>
            </a:extLst>
          </p:cNvPr>
          <p:cNvSpPr txBox="1">
            <a:spLocks/>
          </p:cNvSpPr>
          <p:nvPr/>
        </p:nvSpPr>
        <p:spPr>
          <a:xfrm>
            <a:off x="1005575" y="997283"/>
            <a:ext cx="2871765" cy="190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457200" indent="-457200">
              <a:lnSpc>
                <a:spcPct val="150000"/>
              </a:lnSpc>
              <a:buSzPct val="60000"/>
              <a:buFont typeface="Wingdings" panose="05000000000000000000" pitchFamily="2" charset="2"/>
              <a:buChar char="v"/>
            </a:pPr>
            <a:r>
              <a:rPr lang="en-US" sz="2400" dirty="0"/>
              <a:t>CD</a:t>
            </a:r>
          </a:p>
          <a:p>
            <a:pPr marL="457200" indent="-457200">
              <a:lnSpc>
                <a:spcPct val="150000"/>
              </a:lnSpc>
              <a:buSzPct val="60000"/>
              <a:buFont typeface="Wingdings" panose="05000000000000000000" pitchFamily="2" charset="2"/>
              <a:buChar char="v"/>
            </a:pPr>
            <a:r>
              <a:rPr lang="en-US" sz="2400" dirty="0"/>
              <a:t>DVD</a:t>
            </a:r>
          </a:p>
          <a:p>
            <a:pPr marL="457200" indent="-457200">
              <a:lnSpc>
                <a:spcPct val="150000"/>
              </a:lnSpc>
              <a:buSzPct val="60000"/>
              <a:buFont typeface="Wingdings" panose="05000000000000000000" pitchFamily="2" charset="2"/>
              <a:buChar char="v"/>
            </a:pPr>
            <a:r>
              <a:rPr lang="en-US" sz="2400" dirty="0"/>
              <a:t>BLU-RAY DISK</a:t>
            </a:r>
          </a:p>
        </p:txBody>
      </p:sp>
    </p:spTree>
    <p:extLst>
      <p:ext uri="{BB962C8B-B14F-4D97-AF65-F5344CB8AC3E}">
        <p14:creationId xmlns:p14="http://schemas.microsoft.com/office/powerpoint/2010/main" val="1287805069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0;p30">
            <a:extLst>
              <a:ext uri="{FF2B5EF4-FFF2-40B4-BE49-F238E27FC236}">
                <a16:creationId xmlns:a16="http://schemas.microsoft.com/office/drawing/2014/main" id="{97A03FD3-5481-84F3-5FFE-E9CF91E7BEE6}"/>
              </a:ext>
            </a:extLst>
          </p:cNvPr>
          <p:cNvSpPr txBox="1">
            <a:spLocks/>
          </p:cNvSpPr>
          <p:nvPr/>
        </p:nvSpPr>
        <p:spPr>
          <a:xfrm>
            <a:off x="386830" y="305711"/>
            <a:ext cx="51350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TYPES OF FLASH MEMORY STORAGE</a:t>
            </a:r>
          </a:p>
          <a:p>
            <a:endParaRPr lang="en-US" dirty="0"/>
          </a:p>
        </p:txBody>
      </p:sp>
      <p:sp>
        <p:nvSpPr>
          <p:cNvPr id="7" name="Google Shape;830;p30">
            <a:extLst>
              <a:ext uri="{FF2B5EF4-FFF2-40B4-BE49-F238E27FC236}">
                <a16:creationId xmlns:a16="http://schemas.microsoft.com/office/drawing/2014/main" id="{A946E4BD-9B93-BF08-917F-BB9242A288B4}"/>
              </a:ext>
            </a:extLst>
          </p:cNvPr>
          <p:cNvSpPr txBox="1">
            <a:spLocks/>
          </p:cNvSpPr>
          <p:nvPr/>
        </p:nvSpPr>
        <p:spPr>
          <a:xfrm>
            <a:off x="908593" y="1593028"/>
            <a:ext cx="2878853" cy="273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457200" indent="-457200">
              <a:lnSpc>
                <a:spcPct val="150000"/>
              </a:lnSpc>
              <a:buSzPct val="60000"/>
              <a:buFont typeface="Wingdings" panose="05000000000000000000" pitchFamily="2" charset="2"/>
              <a:buChar char="v"/>
            </a:pPr>
            <a:r>
              <a:rPr lang="en-US" sz="2400" dirty="0"/>
              <a:t>Solid State Drives</a:t>
            </a:r>
          </a:p>
          <a:p>
            <a:pPr marL="457200" indent="-457200">
              <a:lnSpc>
                <a:spcPct val="150000"/>
              </a:lnSpc>
              <a:buSzPct val="60000"/>
              <a:buFont typeface="Wingdings" panose="05000000000000000000" pitchFamily="2" charset="2"/>
              <a:buChar char="v"/>
            </a:pPr>
            <a:r>
              <a:rPr lang="en-US" sz="2400" dirty="0"/>
              <a:t>USB Flash Drives</a:t>
            </a:r>
          </a:p>
          <a:p>
            <a:pPr marL="457200" indent="-457200">
              <a:lnSpc>
                <a:spcPct val="150000"/>
              </a:lnSpc>
              <a:buSzPct val="60000"/>
              <a:buFont typeface="Wingdings" panose="05000000000000000000" pitchFamily="2" charset="2"/>
              <a:buChar char="v"/>
            </a:pPr>
            <a:r>
              <a:rPr lang="en-US" sz="2400" dirty="0"/>
              <a:t>Memory Cards</a:t>
            </a:r>
          </a:p>
        </p:txBody>
      </p:sp>
    </p:spTree>
    <p:extLst>
      <p:ext uri="{BB962C8B-B14F-4D97-AF65-F5344CB8AC3E}">
        <p14:creationId xmlns:p14="http://schemas.microsoft.com/office/powerpoint/2010/main" val="222694663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C78E4C-1EFD-BCFD-BF50-FE106C824980}"/>
              </a:ext>
            </a:extLst>
          </p:cNvPr>
          <p:cNvSpPr/>
          <p:nvPr/>
        </p:nvSpPr>
        <p:spPr>
          <a:xfrm>
            <a:off x="775252" y="573100"/>
            <a:ext cx="1981654" cy="5727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Share Tech" panose="020B0604020202020204" charset="0"/>
              </a:rPr>
              <a:t>Introduction</a:t>
            </a:r>
            <a:endParaRPr lang="en-US" sz="2400" b="1"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174E4-4583-A6FD-123E-13EE91758E7F}"/>
              </a:ext>
            </a:extLst>
          </p:cNvPr>
          <p:cNvSpPr/>
          <p:nvPr/>
        </p:nvSpPr>
        <p:spPr>
          <a:xfrm>
            <a:off x="775252" y="1317829"/>
            <a:ext cx="7315200" cy="217549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Maven Pro"/>
              <a:buChar char="●"/>
            </a:pP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Computer cannot understanding our language because it understands only machine language and it can be possible using some devices are called </a:t>
            </a:r>
            <a:r>
              <a:rPr lang="en-US" b="1" dirty="0">
                <a:solidFill>
                  <a:schemeClr val="bg1"/>
                </a:solidFill>
                <a:latin typeface="Maven Pro" panose="020B0604020202020204" charset="0"/>
              </a:rPr>
              <a:t>input devices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.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Maven Pro"/>
              <a:buChar char="●"/>
            </a:pP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When we work with computer we need to enter data and instructions to the computer using these devices.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Maven Pro"/>
              <a:buChar char="●"/>
            </a:pP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These devices convert data and instructions to a form that can be recognized by the computer.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F8E08-37F2-4D37-2D6C-323C9D930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196" y="3927529"/>
            <a:ext cx="1155845" cy="942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2CCF12-BF70-2A8F-496B-A7D3D2B97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173" y="3936083"/>
            <a:ext cx="1981654" cy="9591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77CDD-E907-6DC7-5D6A-195498818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629" y="3716747"/>
            <a:ext cx="1233714" cy="13635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>
            <a:spLocks noGrp="1"/>
          </p:cNvSpPr>
          <p:nvPr>
            <p:ph type="ctrTitle"/>
          </p:nvPr>
        </p:nvSpPr>
        <p:spPr>
          <a:xfrm>
            <a:off x="713225" y="2571750"/>
            <a:ext cx="4896610" cy="950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PROCESSORS</a:t>
            </a: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DEVICES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1"/>
          </p:nvPr>
        </p:nvSpPr>
        <p:spPr>
          <a:xfrm>
            <a:off x="713224" y="3522600"/>
            <a:ext cx="5691966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is retrieved from the computer system.</a:t>
            </a: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" name="Google Shape;159;p14"/>
          <p:cNvSpPr/>
          <p:nvPr/>
        </p:nvSpPr>
        <p:spPr>
          <a:xfrm>
            <a:off x="3688231" y="67654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"/>
          <p:cNvSpPr/>
          <p:nvPr/>
        </p:nvSpPr>
        <p:spPr>
          <a:xfrm>
            <a:off x="6829234" y="3495813"/>
            <a:ext cx="133275" cy="133275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>
            <a:off x="8055557" y="134431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>
            <a:off x="4229517" y="4248683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4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165" name="Google Shape;165;p14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4"/>
          <p:cNvGrpSpPr/>
          <p:nvPr/>
        </p:nvGrpSpPr>
        <p:grpSpPr>
          <a:xfrm>
            <a:off x="6608011" y="1054827"/>
            <a:ext cx="133252" cy="1952377"/>
            <a:chOff x="6780548" y="337714"/>
            <a:chExt cx="133252" cy="1952377"/>
          </a:xfrm>
        </p:grpSpPr>
        <p:sp>
          <p:nvSpPr>
            <p:cNvPr id="168" name="Google Shape;168;p14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4"/>
          <p:cNvGrpSpPr/>
          <p:nvPr/>
        </p:nvGrpSpPr>
        <p:grpSpPr>
          <a:xfrm>
            <a:off x="7142605" y="260834"/>
            <a:ext cx="199237" cy="2828935"/>
            <a:chOff x="1608717" y="1280046"/>
            <a:chExt cx="199237" cy="2828935"/>
          </a:xfrm>
          <a:solidFill>
            <a:schemeClr val="accent2"/>
          </a:solidFill>
        </p:grpSpPr>
        <p:sp>
          <p:nvSpPr>
            <p:cNvPr id="171" name="Google Shape;171;p14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4"/>
          <p:cNvGrpSpPr/>
          <p:nvPr/>
        </p:nvGrpSpPr>
        <p:grpSpPr>
          <a:xfrm>
            <a:off x="5260692" y="676553"/>
            <a:ext cx="80476" cy="2708957"/>
            <a:chOff x="5260692" y="676553"/>
            <a:chExt cx="80476" cy="2708957"/>
          </a:xfrm>
        </p:grpSpPr>
        <p:sp>
          <p:nvSpPr>
            <p:cNvPr id="175" name="Google Shape;175;p14"/>
            <p:cNvSpPr/>
            <p:nvPr/>
          </p:nvSpPr>
          <p:spPr>
            <a:xfrm>
              <a:off x="5260692" y="3305034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" y="1"/>
                  </a:moveTo>
                  <a:lnTo>
                    <a:pt x="1" y="3071"/>
                  </a:lnTo>
                  <a:lnTo>
                    <a:pt x="3071" y="3071"/>
                  </a:lnTo>
                  <a:lnTo>
                    <a:pt x="30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5296692" y="676553"/>
              <a:ext cx="8464" cy="2519663"/>
            </a:xfrm>
            <a:custGeom>
              <a:avLst/>
              <a:gdLst/>
              <a:ahLst/>
              <a:cxnLst/>
              <a:rect l="l" t="t" r="r" b="b"/>
              <a:pathLst>
                <a:path w="323" h="96152" extrusionOk="0">
                  <a:moveTo>
                    <a:pt x="166" y="1"/>
                  </a:moveTo>
                  <a:lnTo>
                    <a:pt x="1" y="96151"/>
                  </a:lnTo>
                  <a:lnTo>
                    <a:pt x="322" y="96151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4"/>
          <p:cNvSpPr/>
          <p:nvPr/>
        </p:nvSpPr>
        <p:spPr>
          <a:xfrm>
            <a:off x="7670738" y="2784681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14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79" name="Google Shape;179;p14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5930000" y="1241705"/>
            <a:ext cx="199001" cy="867198"/>
            <a:chOff x="4475150" y="4052605"/>
            <a:chExt cx="199001" cy="867198"/>
          </a:xfrm>
        </p:grpSpPr>
        <p:sp>
          <p:nvSpPr>
            <p:cNvPr id="182" name="Google Shape;182;p14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14"/>
          <p:cNvSpPr/>
          <p:nvPr/>
        </p:nvSpPr>
        <p:spPr>
          <a:xfrm>
            <a:off x="5545159" y="4115388"/>
            <a:ext cx="133275" cy="133275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725134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0;p30">
            <a:extLst>
              <a:ext uri="{FF2B5EF4-FFF2-40B4-BE49-F238E27FC236}">
                <a16:creationId xmlns:a16="http://schemas.microsoft.com/office/drawing/2014/main" id="{97A03FD3-5481-84F3-5FFE-E9CF91E7BEE6}"/>
              </a:ext>
            </a:extLst>
          </p:cNvPr>
          <p:cNvSpPr txBox="1">
            <a:spLocks/>
          </p:cNvSpPr>
          <p:nvPr/>
        </p:nvSpPr>
        <p:spPr>
          <a:xfrm>
            <a:off x="386831" y="305711"/>
            <a:ext cx="59100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WHAT IS A PROCESSOR ?</a:t>
            </a:r>
          </a:p>
        </p:txBody>
      </p:sp>
      <p:sp>
        <p:nvSpPr>
          <p:cNvPr id="7" name="Google Shape;830;p30">
            <a:extLst>
              <a:ext uri="{FF2B5EF4-FFF2-40B4-BE49-F238E27FC236}">
                <a16:creationId xmlns:a16="http://schemas.microsoft.com/office/drawing/2014/main" id="{A946E4BD-9B93-BF08-917F-BB9242A288B4}"/>
              </a:ext>
            </a:extLst>
          </p:cNvPr>
          <p:cNvSpPr txBox="1">
            <a:spLocks/>
          </p:cNvSpPr>
          <p:nvPr/>
        </p:nvSpPr>
        <p:spPr>
          <a:xfrm>
            <a:off x="968747" y="1663590"/>
            <a:ext cx="7011374" cy="2616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  <a:buSzPct val="60000"/>
            </a:pPr>
            <a:r>
              <a:rPr lang="en-US" sz="1800" dirty="0"/>
              <a:t>The processor is the logic circuitry that responses and processes the basic instructions that drive the computer.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The operations in the processor are, Simple binary computations using electrical circuits.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93108416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0;p30">
            <a:extLst>
              <a:ext uri="{FF2B5EF4-FFF2-40B4-BE49-F238E27FC236}">
                <a16:creationId xmlns:a16="http://schemas.microsoft.com/office/drawing/2014/main" id="{97A03FD3-5481-84F3-5FFE-E9CF91E7BEE6}"/>
              </a:ext>
            </a:extLst>
          </p:cNvPr>
          <p:cNvSpPr txBox="1">
            <a:spLocks/>
          </p:cNvSpPr>
          <p:nvPr/>
        </p:nvSpPr>
        <p:spPr>
          <a:xfrm>
            <a:off x="386831" y="305711"/>
            <a:ext cx="59100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WHERE </a:t>
            </a:r>
          </a:p>
        </p:txBody>
      </p:sp>
      <p:sp>
        <p:nvSpPr>
          <p:cNvPr id="3" name="Google Shape;830;p30">
            <a:extLst>
              <a:ext uri="{FF2B5EF4-FFF2-40B4-BE49-F238E27FC236}">
                <a16:creationId xmlns:a16="http://schemas.microsoft.com/office/drawing/2014/main" id="{B58ADADA-12C3-858D-6195-542F459BCA96}"/>
              </a:ext>
            </a:extLst>
          </p:cNvPr>
          <p:cNvSpPr txBox="1">
            <a:spLocks/>
          </p:cNvSpPr>
          <p:nvPr/>
        </p:nvSpPr>
        <p:spPr>
          <a:xfrm>
            <a:off x="457200" y="1282203"/>
            <a:ext cx="8143461" cy="234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457200" indent="-457200">
              <a:lnSpc>
                <a:spcPct val="150000"/>
              </a:lnSpc>
              <a:buSzPct val="60000"/>
              <a:buFont typeface="Wingdings" panose="05000000000000000000" pitchFamily="2" charset="2"/>
              <a:buChar char="v"/>
            </a:pPr>
            <a:r>
              <a:rPr lang="en-US" sz="2400" dirty="0"/>
              <a:t>The processor is placed on the motherboard, in the processor sockets.</a:t>
            </a:r>
          </a:p>
          <a:p>
            <a:pPr marL="457200" indent="-457200">
              <a:lnSpc>
                <a:spcPct val="150000"/>
              </a:lnSpc>
              <a:buSzPct val="60000"/>
              <a:buFont typeface="Wingdings" panose="05000000000000000000" pitchFamily="2" charset="2"/>
              <a:buChar char="v"/>
            </a:pPr>
            <a:r>
              <a:rPr lang="en-US" sz="2400" dirty="0"/>
              <a:t>On top of the processor we place the heat sink and the heat sink fan to dissipate heat from the processor.</a:t>
            </a:r>
          </a:p>
        </p:txBody>
      </p:sp>
    </p:spTree>
    <p:extLst>
      <p:ext uri="{BB962C8B-B14F-4D97-AF65-F5344CB8AC3E}">
        <p14:creationId xmlns:p14="http://schemas.microsoft.com/office/powerpoint/2010/main" val="1102378823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0;p30">
            <a:extLst>
              <a:ext uri="{FF2B5EF4-FFF2-40B4-BE49-F238E27FC236}">
                <a16:creationId xmlns:a16="http://schemas.microsoft.com/office/drawing/2014/main" id="{97A03FD3-5481-84F3-5FFE-E9CF91E7BEE6}"/>
              </a:ext>
            </a:extLst>
          </p:cNvPr>
          <p:cNvSpPr txBox="1">
            <a:spLocks/>
          </p:cNvSpPr>
          <p:nvPr/>
        </p:nvSpPr>
        <p:spPr>
          <a:xfrm>
            <a:off x="386831" y="305711"/>
            <a:ext cx="59100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COMPONENTS </a:t>
            </a:r>
          </a:p>
        </p:txBody>
      </p:sp>
      <p:sp>
        <p:nvSpPr>
          <p:cNvPr id="3" name="Google Shape;830;p30">
            <a:extLst>
              <a:ext uri="{FF2B5EF4-FFF2-40B4-BE49-F238E27FC236}">
                <a16:creationId xmlns:a16="http://schemas.microsoft.com/office/drawing/2014/main" id="{B58ADADA-12C3-858D-6195-542F459BCA96}"/>
              </a:ext>
            </a:extLst>
          </p:cNvPr>
          <p:cNvSpPr txBox="1">
            <a:spLocks/>
          </p:cNvSpPr>
          <p:nvPr/>
        </p:nvSpPr>
        <p:spPr>
          <a:xfrm>
            <a:off x="596347" y="2150220"/>
            <a:ext cx="2093843" cy="234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  <a:buSzPct val="60000"/>
            </a:pPr>
            <a:r>
              <a:rPr lang="en-US" sz="1600" dirty="0"/>
              <a:t>Units of a processor </a:t>
            </a:r>
          </a:p>
          <a:p>
            <a:pPr marL="342900" indent="-342900">
              <a:lnSpc>
                <a:spcPct val="150000"/>
              </a:lnSpc>
              <a:buSzPct val="60000"/>
              <a:buFont typeface="Wingdings" panose="05000000000000000000" pitchFamily="2" charset="2"/>
              <a:buChar char="§"/>
            </a:pPr>
            <a:r>
              <a:rPr lang="en-US" sz="1600" dirty="0"/>
              <a:t>I/O unit</a:t>
            </a:r>
          </a:p>
          <a:p>
            <a:pPr marL="342900" indent="-342900">
              <a:lnSpc>
                <a:spcPct val="150000"/>
              </a:lnSpc>
              <a:buSzPct val="60000"/>
              <a:buFont typeface="Wingdings" panose="05000000000000000000" pitchFamily="2" charset="2"/>
              <a:buChar char="§"/>
            </a:pPr>
            <a:r>
              <a:rPr lang="en-US" sz="1600" dirty="0"/>
              <a:t>Control unit</a:t>
            </a:r>
          </a:p>
          <a:p>
            <a:pPr marL="342900" indent="-342900">
              <a:lnSpc>
                <a:spcPct val="150000"/>
              </a:lnSpc>
              <a:buSzPct val="60000"/>
              <a:buFont typeface="Wingdings" panose="05000000000000000000" pitchFamily="2" charset="2"/>
              <a:buChar char="§"/>
            </a:pPr>
            <a:r>
              <a:rPr lang="en-US" sz="1600" dirty="0"/>
              <a:t>ALU</a:t>
            </a:r>
          </a:p>
          <a:p>
            <a:pPr marL="342900" indent="-342900">
              <a:lnSpc>
                <a:spcPct val="150000"/>
              </a:lnSpc>
              <a:buSzPct val="60000"/>
              <a:buFont typeface="Wingdings" panose="05000000000000000000" pitchFamily="2" charset="2"/>
              <a:buChar char="§"/>
            </a:pPr>
            <a:r>
              <a:rPr lang="en-US" sz="1600" dirty="0"/>
              <a:t>Registers</a:t>
            </a:r>
          </a:p>
        </p:txBody>
      </p:sp>
      <p:sp>
        <p:nvSpPr>
          <p:cNvPr id="4" name="Google Shape;830;p30">
            <a:extLst>
              <a:ext uri="{FF2B5EF4-FFF2-40B4-BE49-F238E27FC236}">
                <a16:creationId xmlns:a16="http://schemas.microsoft.com/office/drawing/2014/main" id="{A10B95C9-8D46-DB88-C2A0-B32C5EE28340}"/>
              </a:ext>
            </a:extLst>
          </p:cNvPr>
          <p:cNvSpPr txBox="1">
            <a:spLocks/>
          </p:cNvSpPr>
          <p:nvPr/>
        </p:nvSpPr>
        <p:spPr>
          <a:xfrm>
            <a:off x="596347" y="878411"/>
            <a:ext cx="4147931" cy="103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  <a:buSzPct val="60000"/>
            </a:pPr>
            <a:r>
              <a:rPr lang="en-US" sz="1600" dirty="0"/>
              <a:t>The processor itself is not made as a single unit but a series of units that work together to perform various operations.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C2096E-530F-F8B8-5896-1D51E9DDC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766" y="2027936"/>
            <a:ext cx="35242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76620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0;p30">
            <a:extLst>
              <a:ext uri="{FF2B5EF4-FFF2-40B4-BE49-F238E27FC236}">
                <a16:creationId xmlns:a16="http://schemas.microsoft.com/office/drawing/2014/main" id="{97A03FD3-5481-84F3-5FFE-E9CF91E7BEE6}"/>
              </a:ext>
            </a:extLst>
          </p:cNvPr>
          <p:cNvSpPr txBox="1">
            <a:spLocks/>
          </p:cNvSpPr>
          <p:nvPr/>
        </p:nvSpPr>
        <p:spPr>
          <a:xfrm>
            <a:off x="386831" y="305711"/>
            <a:ext cx="59100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COMPONENTS </a:t>
            </a:r>
          </a:p>
        </p:txBody>
      </p:sp>
      <p:sp>
        <p:nvSpPr>
          <p:cNvPr id="3" name="Google Shape;830;p30">
            <a:extLst>
              <a:ext uri="{FF2B5EF4-FFF2-40B4-BE49-F238E27FC236}">
                <a16:creationId xmlns:a16="http://schemas.microsoft.com/office/drawing/2014/main" id="{B58ADADA-12C3-858D-6195-542F459BCA96}"/>
              </a:ext>
            </a:extLst>
          </p:cNvPr>
          <p:cNvSpPr txBox="1">
            <a:spLocks/>
          </p:cNvSpPr>
          <p:nvPr/>
        </p:nvSpPr>
        <p:spPr>
          <a:xfrm>
            <a:off x="386831" y="970096"/>
            <a:ext cx="5579167" cy="258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  <a:buSzPct val="60000"/>
            </a:pPr>
            <a:r>
              <a:rPr lang="en-US" sz="2000" dirty="0"/>
              <a:t>There are five types of general purpose processors</a:t>
            </a:r>
          </a:p>
          <a:p>
            <a:pPr marL="342900" indent="-342900">
              <a:lnSpc>
                <a:spcPct val="150000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sz="1600" dirty="0"/>
              <a:t>Microcontroller</a:t>
            </a:r>
          </a:p>
          <a:p>
            <a:pPr marL="342900" indent="-342900">
              <a:lnSpc>
                <a:spcPct val="150000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sz="1600" dirty="0"/>
              <a:t>Microprocessor</a:t>
            </a:r>
          </a:p>
          <a:p>
            <a:pPr marL="342900" indent="-342900">
              <a:lnSpc>
                <a:spcPct val="150000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sz="1600" dirty="0"/>
              <a:t>Embedded Processor</a:t>
            </a:r>
          </a:p>
          <a:p>
            <a:pPr marL="342900" indent="-342900">
              <a:lnSpc>
                <a:spcPct val="150000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sz="1600" dirty="0"/>
              <a:t>DSP</a:t>
            </a:r>
          </a:p>
          <a:p>
            <a:pPr marL="342900" indent="-342900">
              <a:lnSpc>
                <a:spcPct val="150000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sz="1600" dirty="0"/>
              <a:t>Media Processor</a:t>
            </a:r>
          </a:p>
        </p:txBody>
      </p:sp>
    </p:spTree>
    <p:extLst>
      <p:ext uri="{BB962C8B-B14F-4D97-AF65-F5344CB8AC3E}">
        <p14:creationId xmlns:p14="http://schemas.microsoft.com/office/powerpoint/2010/main" val="2276801163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>
            <a:spLocks noGrp="1"/>
          </p:cNvSpPr>
          <p:nvPr>
            <p:ph type="ctrTitle"/>
          </p:nvPr>
        </p:nvSpPr>
        <p:spPr>
          <a:xfrm>
            <a:off x="713225" y="2571750"/>
            <a:ext cx="4242900" cy="950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159" name="Google Shape;159;p14"/>
          <p:cNvSpPr/>
          <p:nvPr/>
        </p:nvSpPr>
        <p:spPr>
          <a:xfrm>
            <a:off x="3688231" y="67654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"/>
          <p:cNvSpPr/>
          <p:nvPr/>
        </p:nvSpPr>
        <p:spPr>
          <a:xfrm>
            <a:off x="6829234" y="3495813"/>
            <a:ext cx="133275" cy="133275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>
            <a:off x="8055557" y="134431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>
            <a:off x="4229517" y="4248683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4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165" name="Google Shape;165;p14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4"/>
          <p:cNvGrpSpPr/>
          <p:nvPr/>
        </p:nvGrpSpPr>
        <p:grpSpPr>
          <a:xfrm>
            <a:off x="6608011" y="1054827"/>
            <a:ext cx="133252" cy="1952377"/>
            <a:chOff x="6780548" y="337714"/>
            <a:chExt cx="133252" cy="1952377"/>
          </a:xfrm>
        </p:grpSpPr>
        <p:sp>
          <p:nvSpPr>
            <p:cNvPr id="168" name="Google Shape;168;p14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4"/>
          <p:cNvGrpSpPr/>
          <p:nvPr/>
        </p:nvGrpSpPr>
        <p:grpSpPr>
          <a:xfrm>
            <a:off x="7142605" y="260834"/>
            <a:ext cx="199237" cy="2828935"/>
            <a:chOff x="1608717" y="1280046"/>
            <a:chExt cx="199237" cy="2828935"/>
          </a:xfrm>
        </p:grpSpPr>
        <p:sp>
          <p:nvSpPr>
            <p:cNvPr id="171" name="Google Shape;171;p14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4"/>
          <p:cNvGrpSpPr/>
          <p:nvPr/>
        </p:nvGrpSpPr>
        <p:grpSpPr>
          <a:xfrm>
            <a:off x="5260692" y="676553"/>
            <a:ext cx="80476" cy="2708957"/>
            <a:chOff x="5260692" y="676553"/>
            <a:chExt cx="80476" cy="2708957"/>
          </a:xfrm>
        </p:grpSpPr>
        <p:sp>
          <p:nvSpPr>
            <p:cNvPr id="175" name="Google Shape;175;p14"/>
            <p:cNvSpPr/>
            <p:nvPr/>
          </p:nvSpPr>
          <p:spPr>
            <a:xfrm>
              <a:off x="5260692" y="3305034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" y="1"/>
                  </a:moveTo>
                  <a:lnTo>
                    <a:pt x="1" y="3071"/>
                  </a:lnTo>
                  <a:lnTo>
                    <a:pt x="3071" y="3071"/>
                  </a:lnTo>
                  <a:lnTo>
                    <a:pt x="30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5296692" y="676553"/>
              <a:ext cx="8464" cy="2519663"/>
            </a:xfrm>
            <a:custGeom>
              <a:avLst/>
              <a:gdLst/>
              <a:ahLst/>
              <a:cxnLst/>
              <a:rect l="l" t="t" r="r" b="b"/>
              <a:pathLst>
                <a:path w="323" h="96152" extrusionOk="0">
                  <a:moveTo>
                    <a:pt x="166" y="1"/>
                  </a:moveTo>
                  <a:lnTo>
                    <a:pt x="1" y="96151"/>
                  </a:lnTo>
                  <a:lnTo>
                    <a:pt x="322" y="96151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4"/>
          <p:cNvSpPr/>
          <p:nvPr/>
        </p:nvSpPr>
        <p:spPr>
          <a:xfrm>
            <a:off x="7670738" y="2784681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14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79" name="Google Shape;179;p14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5930000" y="1241705"/>
            <a:ext cx="199001" cy="867198"/>
            <a:chOff x="4475150" y="4052605"/>
            <a:chExt cx="199001" cy="867198"/>
          </a:xfrm>
        </p:grpSpPr>
        <p:sp>
          <p:nvSpPr>
            <p:cNvPr id="182" name="Google Shape;182;p14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14"/>
          <p:cNvSpPr/>
          <p:nvPr/>
        </p:nvSpPr>
        <p:spPr>
          <a:xfrm>
            <a:off x="5545159" y="4115388"/>
            <a:ext cx="133275" cy="133275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31355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"/>
          <p:cNvSpPr txBox="1"/>
          <p:nvPr/>
        </p:nvSpPr>
        <p:spPr>
          <a:xfrm>
            <a:off x="7065681" y="2969016"/>
            <a:ext cx="1045189" cy="4572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Input</a:t>
            </a:r>
            <a:endParaRPr sz="2000"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2146043" y="2240918"/>
            <a:ext cx="921657" cy="46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MOUSE</a:t>
            </a:r>
            <a:endParaRPr sz="2000"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13" name="Google Shape;213;p16"/>
          <p:cNvSpPr/>
          <p:nvPr/>
        </p:nvSpPr>
        <p:spPr>
          <a:xfrm rot="10800000">
            <a:off x="6844304" y="3155512"/>
            <a:ext cx="123900" cy="12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/>
          <p:cNvSpPr txBox="1"/>
          <p:nvPr/>
        </p:nvSpPr>
        <p:spPr>
          <a:xfrm>
            <a:off x="2085339" y="2988862"/>
            <a:ext cx="107717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SCANNER</a:t>
            </a:r>
            <a:endParaRPr sz="2000"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22" name="Google Shape;222;p16"/>
          <p:cNvSpPr txBox="1"/>
          <p:nvPr/>
        </p:nvSpPr>
        <p:spPr>
          <a:xfrm>
            <a:off x="2118121" y="3809039"/>
            <a:ext cx="107717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JOYSTICK</a:t>
            </a:r>
            <a:endParaRPr sz="2000"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25" name="Google Shape;225;p16"/>
          <p:cNvSpPr txBox="1"/>
          <p:nvPr/>
        </p:nvSpPr>
        <p:spPr>
          <a:xfrm>
            <a:off x="2057687" y="4494839"/>
            <a:ext cx="187234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DIGITAL CAMERA</a:t>
            </a:r>
            <a:endParaRPr sz="2000"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28" name="Google Shape;228;p16"/>
          <p:cNvSpPr txBox="1"/>
          <p:nvPr/>
        </p:nvSpPr>
        <p:spPr>
          <a:xfrm>
            <a:off x="2082800" y="1549092"/>
            <a:ext cx="125642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KEYBOARD</a:t>
            </a:r>
            <a:endParaRPr sz="2000"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240" name="Google Shape;240;p16"/>
          <p:cNvCxnSpPr>
            <a:cxnSpLocks/>
            <a:stCxn id="228" idx="3"/>
            <a:endCxn id="213" idx="6"/>
          </p:cNvCxnSpPr>
          <p:nvPr/>
        </p:nvCxnSpPr>
        <p:spPr>
          <a:xfrm>
            <a:off x="3339224" y="1777692"/>
            <a:ext cx="3505080" cy="1439770"/>
          </a:xfrm>
          <a:prstGeom prst="bentConnector3">
            <a:avLst>
              <a:gd name="adj1" fmla="val 5372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16"/>
          <p:cNvCxnSpPr>
            <a:cxnSpLocks/>
            <a:stCxn id="213" idx="6"/>
            <a:endCxn id="210" idx="3"/>
          </p:cNvCxnSpPr>
          <p:nvPr/>
        </p:nvCxnSpPr>
        <p:spPr>
          <a:xfrm rot="10800000">
            <a:off x="3067700" y="2472998"/>
            <a:ext cx="3776604" cy="744465"/>
          </a:xfrm>
          <a:prstGeom prst="bentConnector3">
            <a:avLst>
              <a:gd name="adj1" fmla="val 6498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16"/>
          <p:cNvCxnSpPr>
            <a:cxnSpLocks/>
            <a:stCxn id="213" idx="6"/>
            <a:endCxn id="225" idx="3"/>
          </p:cNvCxnSpPr>
          <p:nvPr/>
        </p:nvCxnSpPr>
        <p:spPr>
          <a:xfrm rot="10800000" flipV="1">
            <a:off x="3930030" y="3217461"/>
            <a:ext cx="2914275" cy="1505977"/>
          </a:xfrm>
          <a:prstGeom prst="bentConnector3">
            <a:avLst>
              <a:gd name="adj1" fmla="val 4078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16"/>
          <p:cNvCxnSpPr>
            <a:cxnSpLocks/>
            <a:stCxn id="213" idx="6"/>
            <a:endCxn id="222" idx="3"/>
          </p:cNvCxnSpPr>
          <p:nvPr/>
        </p:nvCxnSpPr>
        <p:spPr>
          <a:xfrm rot="10800000" flipV="1">
            <a:off x="3195294" y="3217461"/>
            <a:ext cx="3649010" cy="820177"/>
          </a:xfrm>
          <a:prstGeom prst="bentConnector3">
            <a:avLst>
              <a:gd name="adj1" fmla="val 5477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16"/>
          <p:cNvCxnSpPr>
            <a:cxnSpLocks/>
            <a:endCxn id="219" idx="3"/>
          </p:cNvCxnSpPr>
          <p:nvPr/>
        </p:nvCxnSpPr>
        <p:spPr>
          <a:xfrm flipH="1" flipV="1">
            <a:off x="3162512" y="3217462"/>
            <a:ext cx="3755956" cy="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D6BCAA3-87F7-977C-8DFD-D1E5D7E2A8B8}"/>
              </a:ext>
            </a:extLst>
          </p:cNvPr>
          <p:cNvSpPr/>
          <p:nvPr/>
        </p:nvSpPr>
        <p:spPr>
          <a:xfrm>
            <a:off x="775251" y="573100"/>
            <a:ext cx="3735181" cy="5727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Share Tech" panose="020B0604020202020204" charset="0"/>
              </a:rPr>
              <a:t>Types Of Input Devices </a:t>
            </a:r>
            <a:endParaRPr lang="en-US" sz="2400" b="1"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  <p:pic>
        <p:nvPicPr>
          <p:cNvPr id="238" name="Picture 237">
            <a:extLst>
              <a:ext uri="{FF2B5EF4-FFF2-40B4-BE49-F238E27FC236}">
                <a16:creationId xmlns:a16="http://schemas.microsoft.com/office/drawing/2014/main" id="{F2B4E135-EEE8-F019-0700-EAA61A6E6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57" y="1307115"/>
            <a:ext cx="1502229" cy="699177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9B087E04-7A00-2E0A-460B-28128D245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509" y="2167607"/>
            <a:ext cx="699178" cy="699178"/>
          </a:xfrm>
          <a:prstGeom prst="rect">
            <a:avLst/>
          </a:prstGeom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2EC7552B-28D0-D381-2BB2-CAAEFA222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51" y="2752676"/>
            <a:ext cx="988193" cy="988193"/>
          </a:xfrm>
          <a:prstGeom prst="rect">
            <a:avLst/>
          </a:prstGeom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749C3578-70F3-31BE-ABD5-2D6818A07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362" y="3740869"/>
            <a:ext cx="815426" cy="585069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7866A188-A4A4-438B-5009-CFC8F68745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975" y="4325938"/>
            <a:ext cx="823813" cy="699177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Google Shape;1199;p41"/>
          <p:cNvGrpSpPr/>
          <p:nvPr/>
        </p:nvGrpSpPr>
        <p:grpSpPr>
          <a:xfrm>
            <a:off x="1548300" y="1689950"/>
            <a:ext cx="7310774" cy="700050"/>
            <a:chOff x="1548300" y="1689950"/>
            <a:chExt cx="7310774" cy="700050"/>
          </a:xfrm>
        </p:grpSpPr>
        <p:sp>
          <p:nvSpPr>
            <p:cNvPr id="1200" name="Google Shape;1200;p41"/>
            <p:cNvSpPr txBox="1"/>
            <p:nvPr/>
          </p:nvSpPr>
          <p:spPr>
            <a:xfrm>
              <a:off x="1548300" y="1783231"/>
              <a:ext cx="4845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2"/>
                  </a:solidFill>
                  <a:latin typeface="Share Tech"/>
                  <a:ea typeface="Share Tech"/>
                  <a:cs typeface="Share Tech"/>
                  <a:sym typeface="Share Tech"/>
                </a:rPr>
                <a:t>01</a:t>
              </a:r>
              <a:endParaRPr sz="2400" dirty="0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grpSp>
          <p:nvGrpSpPr>
            <p:cNvPr id="1201" name="Google Shape;1201;p41"/>
            <p:cNvGrpSpPr/>
            <p:nvPr/>
          </p:nvGrpSpPr>
          <p:grpSpPr>
            <a:xfrm>
              <a:off x="3785798" y="1689950"/>
              <a:ext cx="5073276" cy="700050"/>
              <a:chOff x="4620823" y="1689950"/>
              <a:chExt cx="5073276" cy="700050"/>
            </a:xfrm>
          </p:grpSpPr>
          <p:sp>
            <p:nvSpPr>
              <p:cNvPr id="1202" name="Google Shape;1202;p41"/>
              <p:cNvSpPr txBox="1"/>
              <p:nvPr/>
            </p:nvSpPr>
            <p:spPr>
              <a:xfrm>
                <a:off x="4620823" y="1779825"/>
                <a:ext cx="17697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KEYBOARD</a:t>
                </a:r>
                <a:endParaRPr sz="2000" dirty="0">
                  <a:solidFill>
                    <a:schemeClr val="dk1"/>
                  </a:solidFill>
                  <a:latin typeface="Share Tech"/>
                  <a:ea typeface="Share Tech"/>
                  <a:cs typeface="Share Tech"/>
                  <a:sym typeface="Share Tech"/>
                </a:endParaRPr>
              </a:p>
            </p:txBody>
          </p:sp>
          <p:sp>
            <p:nvSpPr>
              <p:cNvPr id="1203" name="Google Shape;1203;p41"/>
              <p:cNvSpPr txBox="1"/>
              <p:nvPr/>
            </p:nvSpPr>
            <p:spPr>
              <a:xfrm>
                <a:off x="6390424" y="1689950"/>
                <a:ext cx="3303675" cy="7000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dirty="0">
                    <a:solidFill>
                      <a:schemeClr val="tx1"/>
                    </a:solidFill>
                    <a:effectLst/>
                    <a:latin typeface="Maven Pro" panose="020B0604020202020204" charset="0"/>
                  </a:rPr>
                  <a:t>The keyboard, with its layout of keys, allows users to input text, numbers, and special characters. It's an indispensable tool for activities ranging from word processing to coding.</a:t>
                </a:r>
                <a:endParaRPr sz="1200" dirty="0">
                  <a:solidFill>
                    <a:schemeClr val="tx1"/>
                  </a:solidFill>
                  <a:latin typeface="Maven Pro" panose="020B0604020202020204" charset="0"/>
                  <a:ea typeface="Maven Pro"/>
                  <a:cs typeface="Maven Pro"/>
                  <a:sym typeface="Maven Pro"/>
                </a:endParaRPr>
              </a:p>
            </p:txBody>
          </p:sp>
        </p:grpSp>
      </p:grpSp>
      <p:sp>
        <p:nvSpPr>
          <p:cNvPr id="1204" name="Google Shape;1204;p41"/>
          <p:cNvSpPr/>
          <p:nvPr/>
        </p:nvSpPr>
        <p:spPr>
          <a:xfrm>
            <a:off x="3301300" y="1783231"/>
            <a:ext cx="484500" cy="48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41"/>
          <p:cNvSpPr/>
          <p:nvPr/>
        </p:nvSpPr>
        <p:spPr>
          <a:xfrm>
            <a:off x="2188150" y="1916131"/>
            <a:ext cx="219000" cy="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41"/>
          <p:cNvSpPr/>
          <p:nvPr/>
        </p:nvSpPr>
        <p:spPr>
          <a:xfrm>
            <a:off x="2188149" y="3226203"/>
            <a:ext cx="219000" cy="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41"/>
          <p:cNvSpPr/>
          <p:nvPr/>
        </p:nvSpPr>
        <p:spPr>
          <a:xfrm>
            <a:off x="3301299" y="3093303"/>
            <a:ext cx="484500" cy="48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0" name="Google Shape;1210;p41"/>
          <p:cNvCxnSpPr>
            <a:stCxn id="1205" idx="0"/>
          </p:cNvCxnSpPr>
          <p:nvPr/>
        </p:nvCxnSpPr>
        <p:spPr>
          <a:xfrm rot="10800000">
            <a:off x="2297650" y="1617331"/>
            <a:ext cx="0" cy="298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1" name="Google Shape;1211;p41"/>
          <p:cNvCxnSpPr>
            <a:stCxn id="1205" idx="2"/>
            <a:endCxn id="1206" idx="0"/>
          </p:cNvCxnSpPr>
          <p:nvPr/>
        </p:nvCxnSpPr>
        <p:spPr>
          <a:xfrm flipH="1">
            <a:off x="2297649" y="2134831"/>
            <a:ext cx="1" cy="109137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3" name="Google Shape;1213;p41"/>
          <p:cNvCxnSpPr/>
          <p:nvPr/>
        </p:nvCxnSpPr>
        <p:spPr>
          <a:xfrm rot="10800000">
            <a:off x="2297648" y="3444903"/>
            <a:ext cx="0" cy="298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4" name="Google Shape;1214;p41"/>
          <p:cNvCxnSpPr>
            <a:cxnSpLocks/>
            <a:stCxn id="1205" idx="3"/>
            <a:endCxn id="1204" idx="1"/>
          </p:cNvCxnSpPr>
          <p:nvPr/>
        </p:nvCxnSpPr>
        <p:spPr>
          <a:xfrm>
            <a:off x="2407150" y="2025481"/>
            <a:ext cx="89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5" name="Google Shape;1215;p41"/>
          <p:cNvCxnSpPr>
            <a:stCxn id="1206" idx="3"/>
            <a:endCxn id="1208" idx="1"/>
          </p:cNvCxnSpPr>
          <p:nvPr/>
        </p:nvCxnSpPr>
        <p:spPr>
          <a:xfrm>
            <a:off x="2407149" y="3335553"/>
            <a:ext cx="89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17" name="Google Shape;1217;p41"/>
          <p:cNvGrpSpPr/>
          <p:nvPr/>
        </p:nvGrpSpPr>
        <p:grpSpPr>
          <a:xfrm>
            <a:off x="1548299" y="3093303"/>
            <a:ext cx="7310774" cy="487363"/>
            <a:chOff x="1548300" y="2750637"/>
            <a:chExt cx="7310774" cy="487363"/>
          </a:xfrm>
        </p:grpSpPr>
        <p:sp>
          <p:nvSpPr>
            <p:cNvPr id="1218" name="Google Shape;1218;p41"/>
            <p:cNvSpPr txBox="1"/>
            <p:nvPr/>
          </p:nvSpPr>
          <p:spPr>
            <a:xfrm>
              <a:off x="1548300" y="2750637"/>
              <a:ext cx="4845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2"/>
                  </a:solidFill>
                  <a:latin typeface="Share Tech"/>
                  <a:ea typeface="Share Tech"/>
                  <a:cs typeface="Share Tech"/>
                  <a:sym typeface="Share Tech"/>
                </a:rPr>
                <a:t>02</a:t>
              </a:r>
              <a:endParaRPr sz="2400" dirty="0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grpSp>
          <p:nvGrpSpPr>
            <p:cNvPr id="1219" name="Google Shape;1219;p41"/>
            <p:cNvGrpSpPr/>
            <p:nvPr/>
          </p:nvGrpSpPr>
          <p:grpSpPr>
            <a:xfrm>
              <a:off x="3785798" y="2753499"/>
              <a:ext cx="5073276" cy="484501"/>
              <a:chOff x="4620823" y="2753499"/>
              <a:chExt cx="5073276" cy="484501"/>
            </a:xfrm>
          </p:grpSpPr>
          <p:sp>
            <p:nvSpPr>
              <p:cNvPr id="1220" name="Google Shape;1220;p41"/>
              <p:cNvSpPr txBox="1"/>
              <p:nvPr/>
            </p:nvSpPr>
            <p:spPr>
              <a:xfrm>
                <a:off x="4620823" y="2753500"/>
                <a:ext cx="17697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dk1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MOUSE</a:t>
                </a:r>
                <a:endParaRPr sz="2000" dirty="0">
                  <a:solidFill>
                    <a:schemeClr val="dk1"/>
                  </a:solidFill>
                  <a:latin typeface="Share Tech"/>
                  <a:ea typeface="Share Tech"/>
                  <a:cs typeface="Share Tech"/>
                  <a:sym typeface="Share Tech"/>
                </a:endParaRPr>
              </a:p>
            </p:txBody>
          </p:sp>
          <p:sp>
            <p:nvSpPr>
              <p:cNvPr id="1221" name="Google Shape;1221;p41"/>
              <p:cNvSpPr txBox="1"/>
              <p:nvPr/>
            </p:nvSpPr>
            <p:spPr>
              <a:xfrm>
                <a:off x="6390424" y="2753499"/>
                <a:ext cx="3303675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dirty="0">
                    <a:solidFill>
                      <a:schemeClr val="tx1"/>
                    </a:solidFill>
                    <a:effectLst/>
                    <a:latin typeface="Maven Pro" panose="020B0604020202020204" charset="0"/>
                  </a:rPr>
                  <a:t>The mouse, with its pointing and clicking capabilities, provides a convenient means of navigating graphical user interfaces. It is an essential companion to the keyboard, enhancing user control and productivity.</a:t>
                </a:r>
                <a:endParaRPr sz="1200" dirty="0">
                  <a:solidFill>
                    <a:schemeClr val="tx1"/>
                  </a:solidFill>
                  <a:latin typeface="Maven Pro" panose="020B0604020202020204" charset="0"/>
                  <a:ea typeface="Maven Pro"/>
                  <a:cs typeface="Maven Pro"/>
                  <a:sym typeface="Maven Pro"/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763A47D-DCB9-9BD1-AE92-A24B8914663A}"/>
              </a:ext>
            </a:extLst>
          </p:cNvPr>
          <p:cNvSpPr/>
          <p:nvPr/>
        </p:nvSpPr>
        <p:spPr>
          <a:xfrm>
            <a:off x="430056" y="390270"/>
            <a:ext cx="3735181" cy="5727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Share Tech" panose="020B0604020202020204" charset="0"/>
              </a:rPr>
              <a:t>Most Used Input Devices</a:t>
            </a:r>
            <a:endParaRPr lang="en-US" sz="2400" b="1"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38208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KEYBOARD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1" name="Google Shape;361;p20"/>
          <p:cNvGrpSpPr/>
          <p:nvPr/>
        </p:nvGrpSpPr>
        <p:grpSpPr>
          <a:xfrm>
            <a:off x="3836504" y="1601429"/>
            <a:ext cx="2026700" cy="333768"/>
            <a:chOff x="4945863" y="1225175"/>
            <a:chExt cx="2808900" cy="457200"/>
          </a:xfrm>
        </p:grpSpPr>
        <p:sp>
          <p:nvSpPr>
            <p:cNvPr id="362" name="Google Shape;362;p20"/>
            <p:cNvSpPr txBox="1"/>
            <p:nvPr/>
          </p:nvSpPr>
          <p:spPr>
            <a:xfrm>
              <a:off x="4945863" y="1225175"/>
              <a:ext cx="768600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Share Tech"/>
                  <a:ea typeface="Share Tech"/>
                  <a:cs typeface="Share Tech"/>
                  <a:sym typeface="Share Tech"/>
                </a:rPr>
                <a:t>01</a:t>
              </a:r>
              <a:endParaRPr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364" name="Google Shape;364;p20"/>
            <p:cNvSpPr txBox="1"/>
            <p:nvPr/>
          </p:nvSpPr>
          <p:spPr>
            <a:xfrm>
              <a:off x="5714463" y="1470079"/>
              <a:ext cx="2040300" cy="212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Share Tech"/>
                  <a:ea typeface="Share Tech"/>
                  <a:cs typeface="Share Tech"/>
                  <a:sym typeface="Share Tech"/>
                </a:rPr>
                <a:t>LAPTOP KEYBOARD</a:t>
              </a:r>
              <a:endParaRPr sz="12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</p:grpSp>
      <p:grpSp>
        <p:nvGrpSpPr>
          <p:cNvPr id="366" name="Google Shape;366;p20"/>
          <p:cNvGrpSpPr/>
          <p:nvPr/>
        </p:nvGrpSpPr>
        <p:grpSpPr>
          <a:xfrm>
            <a:off x="3836505" y="2341017"/>
            <a:ext cx="2026700" cy="333768"/>
            <a:chOff x="4945864" y="2090658"/>
            <a:chExt cx="2808899" cy="457200"/>
          </a:xfrm>
        </p:grpSpPr>
        <p:sp>
          <p:nvSpPr>
            <p:cNvPr id="367" name="Google Shape;367;p20"/>
            <p:cNvSpPr txBox="1"/>
            <p:nvPr/>
          </p:nvSpPr>
          <p:spPr>
            <a:xfrm>
              <a:off x="4945864" y="2090658"/>
              <a:ext cx="768600" cy="4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Share Tech"/>
                  <a:ea typeface="Share Tech"/>
                  <a:cs typeface="Share Tech"/>
                  <a:sym typeface="Share Tech"/>
                </a:rPr>
                <a:t>02</a:t>
              </a:r>
              <a:endParaRPr sz="24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369" name="Google Shape;369;p20"/>
            <p:cNvSpPr txBox="1"/>
            <p:nvPr/>
          </p:nvSpPr>
          <p:spPr>
            <a:xfrm>
              <a:off x="5714463" y="2335560"/>
              <a:ext cx="2040300" cy="212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Share Tech"/>
                  <a:ea typeface="Share Tech"/>
                  <a:cs typeface="Share Tech"/>
                  <a:sym typeface="Share Tech"/>
                </a:rPr>
                <a:t>HANDHELD KEYBOARD</a:t>
              </a:r>
              <a:endParaRPr sz="12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</p:grpSp>
      <p:grpSp>
        <p:nvGrpSpPr>
          <p:cNvPr id="371" name="Google Shape;371;p20"/>
          <p:cNvGrpSpPr/>
          <p:nvPr/>
        </p:nvGrpSpPr>
        <p:grpSpPr>
          <a:xfrm>
            <a:off x="3836504" y="3039622"/>
            <a:ext cx="2026700" cy="393402"/>
            <a:chOff x="4945863" y="2956142"/>
            <a:chExt cx="2808899" cy="538884"/>
          </a:xfrm>
        </p:grpSpPr>
        <p:sp>
          <p:nvSpPr>
            <p:cNvPr id="372" name="Google Shape;372;p20"/>
            <p:cNvSpPr txBox="1"/>
            <p:nvPr/>
          </p:nvSpPr>
          <p:spPr>
            <a:xfrm>
              <a:off x="4945863" y="2956142"/>
              <a:ext cx="768600" cy="4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Share Tech"/>
                  <a:ea typeface="Share Tech"/>
                  <a:cs typeface="Share Tech"/>
                  <a:sym typeface="Share Tech"/>
                </a:rPr>
                <a:t>03</a:t>
              </a:r>
              <a:endParaRPr sz="24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374" name="Google Shape;374;p20"/>
            <p:cNvSpPr txBox="1"/>
            <p:nvPr/>
          </p:nvSpPr>
          <p:spPr>
            <a:xfrm>
              <a:off x="5714462" y="3432400"/>
              <a:ext cx="2040300" cy="62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Share Tech"/>
                  <a:ea typeface="Share Tech"/>
                  <a:cs typeface="Share Tech"/>
                  <a:sym typeface="Share Tech"/>
                </a:rPr>
                <a:t>MULTIFUNCTIONAL KEYBOARD</a:t>
              </a:r>
              <a:endParaRPr sz="12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</p:grpSp>
      <p:grpSp>
        <p:nvGrpSpPr>
          <p:cNvPr id="376" name="Google Shape;376;p20"/>
          <p:cNvGrpSpPr/>
          <p:nvPr/>
        </p:nvGrpSpPr>
        <p:grpSpPr>
          <a:xfrm>
            <a:off x="3823249" y="3738207"/>
            <a:ext cx="2026701" cy="333769"/>
            <a:chOff x="4930284" y="3364421"/>
            <a:chExt cx="2808901" cy="457202"/>
          </a:xfrm>
        </p:grpSpPr>
        <p:sp>
          <p:nvSpPr>
            <p:cNvPr id="377" name="Google Shape;377;p20"/>
            <p:cNvSpPr txBox="1"/>
            <p:nvPr/>
          </p:nvSpPr>
          <p:spPr>
            <a:xfrm>
              <a:off x="4930284" y="3364421"/>
              <a:ext cx="768600" cy="457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Share Tech"/>
                  <a:ea typeface="Share Tech"/>
                  <a:cs typeface="Share Tech"/>
                  <a:sym typeface="Share Tech"/>
                </a:rPr>
                <a:t>04</a:t>
              </a:r>
              <a:endParaRPr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379" name="Google Shape;379;p20"/>
            <p:cNvSpPr txBox="1"/>
            <p:nvPr/>
          </p:nvSpPr>
          <p:spPr>
            <a:xfrm>
              <a:off x="5698883" y="3689674"/>
              <a:ext cx="2040302" cy="131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Share Tech"/>
                  <a:ea typeface="Share Tech"/>
                  <a:cs typeface="Share Tech"/>
                  <a:sym typeface="Share Tech"/>
                </a:rPr>
                <a:t>WIRELESS KEYBOARD</a:t>
              </a:r>
              <a:endParaRPr sz="12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</p:grpSp>
      <p:sp>
        <p:nvSpPr>
          <p:cNvPr id="381" name="Google Shape;381;p20"/>
          <p:cNvSpPr txBox="1"/>
          <p:nvPr/>
        </p:nvSpPr>
        <p:spPr>
          <a:xfrm>
            <a:off x="338310" y="1520312"/>
            <a:ext cx="3287934" cy="2510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" dirty="0">
                <a:solidFill>
                  <a:schemeClr val="tx1"/>
                </a:solidFill>
                <a:latin typeface="Share Tech"/>
                <a:ea typeface="Share Tech"/>
                <a:cs typeface="Share Tech"/>
                <a:sym typeface="Share Tech"/>
              </a:rPr>
              <a:t>A keyboard is an input device that allows a person to enter symbols like letters and numbers into a computer.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"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It is the main input device for most computers. There are different types of keyboards.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"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The most popular type is the QWERTY desing such as typewriter keyboards.</a:t>
            </a:r>
            <a:endParaRPr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82" name="Google Shape;382;p20"/>
          <p:cNvSpPr/>
          <p:nvPr/>
        </p:nvSpPr>
        <p:spPr>
          <a:xfrm>
            <a:off x="5934577" y="1522935"/>
            <a:ext cx="1431857" cy="1177323"/>
          </a:xfrm>
          <a:custGeom>
            <a:avLst/>
            <a:gdLst/>
            <a:ahLst/>
            <a:cxnLst/>
            <a:rect l="l" t="t" r="r" b="b"/>
            <a:pathLst>
              <a:path w="105887" h="87064" extrusionOk="0">
                <a:moveTo>
                  <a:pt x="0" y="0"/>
                </a:moveTo>
                <a:lnTo>
                  <a:pt x="0" y="39127"/>
                </a:lnTo>
                <a:lnTo>
                  <a:pt x="0" y="61490"/>
                </a:lnTo>
                <a:lnTo>
                  <a:pt x="0" y="87063"/>
                </a:lnTo>
                <a:lnTo>
                  <a:pt x="27746" y="87063"/>
                </a:lnTo>
                <a:lnTo>
                  <a:pt x="27702" y="87018"/>
                </a:lnTo>
                <a:lnTo>
                  <a:pt x="27746" y="87018"/>
                </a:lnTo>
                <a:cubicBezTo>
                  <a:pt x="28526" y="87017"/>
                  <a:pt x="29307" y="86929"/>
                  <a:pt x="30093" y="86882"/>
                </a:cubicBezTo>
                <a:cubicBezTo>
                  <a:pt x="29069" y="75368"/>
                  <a:pt x="34002" y="68233"/>
                  <a:pt x="43187" y="67938"/>
                </a:cubicBezTo>
                <a:cubicBezTo>
                  <a:pt x="43363" y="67933"/>
                  <a:pt x="43538" y="67930"/>
                  <a:pt x="43713" y="67930"/>
                </a:cubicBezTo>
                <a:cubicBezTo>
                  <a:pt x="47496" y="67930"/>
                  <a:pt x="50915" y="69263"/>
                  <a:pt x="53581" y="72088"/>
                </a:cubicBezTo>
                <a:cubicBezTo>
                  <a:pt x="57521" y="76263"/>
                  <a:pt x="58510" y="81240"/>
                  <a:pt x="56917" y="86706"/>
                </a:cubicBezTo>
                <a:cubicBezTo>
                  <a:pt x="57387" y="86850"/>
                  <a:pt x="57613" y="86978"/>
                  <a:pt x="57837" y="86979"/>
                </a:cubicBezTo>
                <a:cubicBezTo>
                  <a:pt x="66964" y="86999"/>
                  <a:pt x="76090" y="86977"/>
                  <a:pt x="85217" y="87042"/>
                </a:cubicBezTo>
                <a:cubicBezTo>
                  <a:pt x="85230" y="87042"/>
                  <a:pt x="85243" y="87042"/>
                  <a:pt x="85255" y="87042"/>
                </a:cubicBezTo>
                <a:cubicBezTo>
                  <a:pt x="85418" y="87042"/>
                  <a:pt x="85562" y="87030"/>
                  <a:pt x="85695" y="87013"/>
                </a:cubicBezTo>
                <a:lnTo>
                  <a:pt x="86948" y="87013"/>
                </a:lnTo>
                <a:lnTo>
                  <a:pt x="86948" y="85755"/>
                </a:lnTo>
                <a:cubicBezTo>
                  <a:pt x="86986" y="85428"/>
                  <a:pt x="86977" y="85061"/>
                  <a:pt x="86977" y="84681"/>
                </a:cubicBezTo>
                <a:cubicBezTo>
                  <a:pt x="86965" y="76274"/>
                  <a:pt x="86968" y="67866"/>
                  <a:pt x="86976" y="59457"/>
                </a:cubicBezTo>
                <a:cubicBezTo>
                  <a:pt x="86977" y="58620"/>
                  <a:pt x="87049" y="57783"/>
                  <a:pt x="87088" y="56932"/>
                </a:cubicBezTo>
                <a:cubicBezTo>
                  <a:pt x="88215" y="57058"/>
                  <a:pt x="89301" y="57121"/>
                  <a:pt x="90345" y="57121"/>
                </a:cubicBezTo>
                <a:cubicBezTo>
                  <a:pt x="99487" y="57121"/>
                  <a:pt x="105302" y="52350"/>
                  <a:pt x="105684" y="44467"/>
                </a:cubicBezTo>
                <a:cubicBezTo>
                  <a:pt x="105887" y="40301"/>
                  <a:pt x="104627" y="36665"/>
                  <a:pt x="101697" y="33784"/>
                </a:cubicBezTo>
                <a:cubicBezTo>
                  <a:pt x="98900" y="31033"/>
                  <a:pt x="95669" y="29770"/>
                  <a:pt x="92073" y="29770"/>
                </a:cubicBezTo>
                <a:cubicBezTo>
                  <a:pt x="90457" y="29770"/>
                  <a:pt x="88767" y="30025"/>
                  <a:pt x="87010" y="30514"/>
                </a:cubicBezTo>
                <a:lnTo>
                  <a:pt x="87010" y="334"/>
                </a:lnTo>
                <a:cubicBezTo>
                  <a:pt x="86957" y="326"/>
                  <a:pt x="86909" y="320"/>
                  <a:pt x="86859" y="313"/>
                </a:cubicBezTo>
                <a:lnTo>
                  <a:pt x="868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0"/>
          <p:cNvSpPr/>
          <p:nvPr/>
        </p:nvSpPr>
        <p:spPr>
          <a:xfrm>
            <a:off x="7185868" y="3026164"/>
            <a:ext cx="1431870" cy="1177323"/>
          </a:xfrm>
          <a:custGeom>
            <a:avLst/>
            <a:gdLst/>
            <a:ahLst/>
            <a:cxnLst/>
            <a:rect l="l" t="t" r="r" b="b"/>
            <a:pathLst>
              <a:path w="105888" h="87064" extrusionOk="0">
                <a:moveTo>
                  <a:pt x="78142" y="0"/>
                </a:moveTo>
                <a:lnTo>
                  <a:pt x="78187" y="46"/>
                </a:lnTo>
                <a:lnTo>
                  <a:pt x="78142" y="46"/>
                </a:lnTo>
                <a:cubicBezTo>
                  <a:pt x="77361" y="46"/>
                  <a:pt x="76580" y="134"/>
                  <a:pt x="75795" y="182"/>
                </a:cubicBezTo>
                <a:cubicBezTo>
                  <a:pt x="76818" y="11694"/>
                  <a:pt x="71886" y="18831"/>
                  <a:pt x="62701" y="19125"/>
                </a:cubicBezTo>
                <a:cubicBezTo>
                  <a:pt x="62525" y="19131"/>
                  <a:pt x="62350" y="19134"/>
                  <a:pt x="62175" y="19134"/>
                </a:cubicBezTo>
                <a:cubicBezTo>
                  <a:pt x="58391" y="19134"/>
                  <a:pt x="54972" y="17801"/>
                  <a:pt x="52306" y="14976"/>
                </a:cubicBezTo>
                <a:cubicBezTo>
                  <a:pt x="48366" y="10801"/>
                  <a:pt x="47377" y="5824"/>
                  <a:pt x="48971" y="356"/>
                </a:cubicBezTo>
                <a:cubicBezTo>
                  <a:pt x="48500" y="214"/>
                  <a:pt x="48276" y="86"/>
                  <a:pt x="48050" y="85"/>
                </a:cubicBezTo>
                <a:cubicBezTo>
                  <a:pt x="38923" y="65"/>
                  <a:pt x="29797" y="86"/>
                  <a:pt x="20671" y="21"/>
                </a:cubicBezTo>
                <a:cubicBezTo>
                  <a:pt x="20664" y="21"/>
                  <a:pt x="20657" y="21"/>
                  <a:pt x="20650" y="21"/>
                </a:cubicBezTo>
                <a:cubicBezTo>
                  <a:pt x="20480" y="21"/>
                  <a:pt x="20331" y="33"/>
                  <a:pt x="20192" y="51"/>
                </a:cubicBezTo>
                <a:lnTo>
                  <a:pt x="18939" y="51"/>
                </a:lnTo>
                <a:lnTo>
                  <a:pt x="18939" y="1308"/>
                </a:lnTo>
                <a:cubicBezTo>
                  <a:pt x="18901" y="1636"/>
                  <a:pt x="18910" y="2003"/>
                  <a:pt x="18911" y="2382"/>
                </a:cubicBezTo>
                <a:cubicBezTo>
                  <a:pt x="18923" y="10790"/>
                  <a:pt x="18919" y="19198"/>
                  <a:pt x="18911" y="27606"/>
                </a:cubicBezTo>
                <a:cubicBezTo>
                  <a:pt x="18910" y="28444"/>
                  <a:pt x="18838" y="29281"/>
                  <a:pt x="18799" y="30132"/>
                </a:cubicBezTo>
                <a:cubicBezTo>
                  <a:pt x="17672" y="30005"/>
                  <a:pt x="16585" y="29943"/>
                  <a:pt x="15541" y="29943"/>
                </a:cubicBezTo>
                <a:cubicBezTo>
                  <a:pt x="6399" y="29943"/>
                  <a:pt x="585" y="34714"/>
                  <a:pt x="203" y="42596"/>
                </a:cubicBezTo>
                <a:cubicBezTo>
                  <a:pt x="1" y="46762"/>
                  <a:pt x="1261" y="50399"/>
                  <a:pt x="4191" y="53280"/>
                </a:cubicBezTo>
                <a:cubicBezTo>
                  <a:pt x="6988" y="56031"/>
                  <a:pt x="10220" y="57293"/>
                  <a:pt x="13816" y="57293"/>
                </a:cubicBezTo>
                <a:cubicBezTo>
                  <a:pt x="15432" y="57293"/>
                  <a:pt x="17121" y="57038"/>
                  <a:pt x="18877" y="56549"/>
                </a:cubicBezTo>
                <a:lnTo>
                  <a:pt x="18877" y="86730"/>
                </a:lnTo>
                <a:cubicBezTo>
                  <a:pt x="18932" y="86736"/>
                  <a:pt x="18979" y="86743"/>
                  <a:pt x="19029" y="86750"/>
                </a:cubicBezTo>
                <a:lnTo>
                  <a:pt x="19029" y="87064"/>
                </a:lnTo>
                <a:lnTo>
                  <a:pt x="105887" y="87064"/>
                </a:lnTo>
                <a:lnTo>
                  <a:pt x="105887" y="47937"/>
                </a:lnTo>
                <a:lnTo>
                  <a:pt x="105887" y="25572"/>
                </a:lnTo>
                <a:lnTo>
                  <a:pt x="10588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0"/>
          <p:cNvSpPr/>
          <p:nvPr/>
        </p:nvSpPr>
        <p:spPr>
          <a:xfrm>
            <a:off x="7437806" y="1520312"/>
            <a:ext cx="1177309" cy="1429423"/>
          </a:xfrm>
          <a:custGeom>
            <a:avLst/>
            <a:gdLst/>
            <a:ahLst/>
            <a:cxnLst/>
            <a:rect l="l" t="t" r="r" b="b"/>
            <a:pathLst>
              <a:path w="87063" h="105707" extrusionOk="0">
                <a:moveTo>
                  <a:pt x="0" y="0"/>
                </a:moveTo>
                <a:lnTo>
                  <a:pt x="0" y="27746"/>
                </a:lnTo>
                <a:lnTo>
                  <a:pt x="44" y="27702"/>
                </a:lnTo>
                <a:lnTo>
                  <a:pt x="44" y="27746"/>
                </a:lnTo>
                <a:cubicBezTo>
                  <a:pt x="45" y="28527"/>
                  <a:pt x="134" y="29307"/>
                  <a:pt x="182" y="30093"/>
                </a:cubicBezTo>
                <a:cubicBezTo>
                  <a:pt x="1184" y="30004"/>
                  <a:pt x="2152" y="29960"/>
                  <a:pt x="3086" y="29960"/>
                </a:cubicBezTo>
                <a:cubicBezTo>
                  <a:pt x="12884" y="29960"/>
                  <a:pt x="18855" y="34802"/>
                  <a:pt x="19125" y="43187"/>
                </a:cubicBezTo>
                <a:cubicBezTo>
                  <a:pt x="19253" y="47180"/>
                  <a:pt x="17931" y="50792"/>
                  <a:pt x="14975" y="53582"/>
                </a:cubicBezTo>
                <a:cubicBezTo>
                  <a:pt x="12061" y="56332"/>
                  <a:pt x="8756" y="57644"/>
                  <a:pt x="5167" y="57644"/>
                </a:cubicBezTo>
                <a:cubicBezTo>
                  <a:pt x="3614" y="57644"/>
                  <a:pt x="2007" y="57399"/>
                  <a:pt x="356" y="56917"/>
                </a:cubicBezTo>
                <a:cubicBezTo>
                  <a:pt x="213" y="57387"/>
                  <a:pt x="84" y="57613"/>
                  <a:pt x="84" y="57838"/>
                </a:cubicBezTo>
                <a:cubicBezTo>
                  <a:pt x="64" y="66964"/>
                  <a:pt x="85" y="76092"/>
                  <a:pt x="21" y="85217"/>
                </a:cubicBezTo>
                <a:cubicBezTo>
                  <a:pt x="20" y="85396"/>
                  <a:pt x="32" y="85551"/>
                  <a:pt x="50" y="85695"/>
                </a:cubicBezTo>
                <a:lnTo>
                  <a:pt x="50" y="86949"/>
                </a:lnTo>
                <a:lnTo>
                  <a:pt x="1308" y="86949"/>
                </a:lnTo>
                <a:cubicBezTo>
                  <a:pt x="1523" y="86974"/>
                  <a:pt x="1754" y="86979"/>
                  <a:pt x="1994" y="86979"/>
                </a:cubicBezTo>
                <a:cubicBezTo>
                  <a:pt x="2121" y="86979"/>
                  <a:pt x="2250" y="86977"/>
                  <a:pt x="2381" y="86977"/>
                </a:cubicBezTo>
                <a:cubicBezTo>
                  <a:pt x="6289" y="86972"/>
                  <a:pt x="10198" y="86969"/>
                  <a:pt x="14106" y="86969"/>
                </a:cubicBezTo>
                <a:cubicBezTo>
                  <a:pt x="18606" y="86969"/>
                  <a:pt x="23105" y="86972"/>
                  <a:pt x="27605" y="86977"/>
                </a:cubicBezTo>
                <a:cubicBezTo>
                  <a:pt x="28442" y="86977"/>
                  <a:pt x="29280" y="87049"/>
                  <a:pt x="30131" y="87088"/>
                </a:cubicBezTo>
                <a:cubicBezTo>
                  <a:pt x="28894" y="98090"/>
                  <a:pt x="33813" y="105259"/>
                  <a:pt x="42595" y="105686"/>
                </a:cubicBezTo>
                <a:cubicBezTo>
                  <a:pt x="42881" y="105700"/>
                  <a:pt x="43163" y="105706"/>
                  <a:pt x="43444" y="105706"/>
                </a:cubicBezTo>
                <a:cubicBezTo>
                  <a:pt x="47257" y="105706"/>
                  <a:pt x="50596" y="104426"/>
                  <a:pt x="53280" y="101697"/>
                </a:cubicBezTo>
                <a:cubicBezTo>
                  <a:pt x="57266" y="97644"/>
                  <a:pt x="58126" y="92677"/>
                  <a:pt x="56548" y="87010"/>
                </a:cubicBezTo>
                <a:lnTo>
                  <a:pt x="86730" y="87010"/>
                </a:lnTo>
                <a:cubicBezTo>
                  <a:pt x="86736" y="86957"/>
                  <a:pt x="86743" y="86910"/>
                  <a:pt x="86749" y="86859"/>
                </a:cubicBezTo>
                <a:lnTo>
                  <a:pt x="87062" y="86859"/>
                </a:lnTo>
                <a:lnTo>
                  <a:pt x="870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0"/>
          <p:cNvSpPr/>
          <p:nvPr/>
        </p:nvSpPr>
        <p:spPr>
          <a:xfrm>
            <a:off x="5937200" y="2774064"/>
            <a:ext cx="1177323" cy="1429409"/>
          </a:xfrm>
          <a:custGeom>
            <a:avLst/>
            <a:gdLst/>
            <a:ahLst/>
            <a:cxnLst/>
            <a:rect l="l" t="t" r="r" b="b"/>
            <a:pathLst>
              <a:path w="87064" h="105706" extrusionOk="0">
                <a:moveTo>
                  <a:pt x="43615" y="0"/>
                </a:moveTo>
                <a:cubicBezTo>
                  <a:pt x="39804" y="0"/>
                  <a:pt x="36467" y="1281"/>
                  <a:pt x="33783" y="4009"/>
                </a:cubicBezTo>
                <a:cubicBezTo>
                  <a:pt x="29796" y="8062"/>
                  <a:pt x="28937" y="13029"/>
                  <a:pt x="30514" y="18696"/>
                </a:cubicBezTo>
                <a:lnTo>
                  <a:pt x="333" y="18696"/>
                </a:lnTo>
                <a:cubicBezTo>
                  <a:pt x="326" y="18750"/>
                  <a:pt x="320" y="18797"/>
                  <a:pt x="313" y="18848"/>
                </a:cubicBezTo>
                <a:lnTo>
                  <a:pt x="0" y="18848"/>
                </a:lnTo>
                <a:lnTo>
                  <a:pt x="0" y="105706"/>
                </a:lnTo>
                <a:lnTo>
                  <a:pt x="87063" y="105706"/>
                </a:lnTo>
                <a:lnTo>
                  <a:pt x="87063" y="77960"/>
                </a:lnTo>
                <a:lnTo>
                  <a:pt x="87018" y="78005"/>
                </a:lnTo>
                <a:lnTo>
                  <a:pt x="87018" y="77960"/>
                </a:lnTo>
                <a:cubicBezTo>
                  <a:pt x="87017" y="77179"/>
                  <a:pt x="86929" y="76399"/>
                  <a:pt x="86882" y="75613"/>
                </a:cubicBezTo>
                <a:cubicBezTo>
                  <a:pt x="85880" y="75702"/>
                  <a:pt x="84911" y="75746"/>
                  <a:pt x="83977" y="75746"/>
                </a:cubicBezTo>
                <a:cubicBezTo>
                  <a:pt x="74178" y="75746"/>
                  <a:pt x="68207" y="70905"/>
                  <a:pt x="67937" y="62520"/>
                </a:cubicBezTo>
                <a:cubicBezTo>
                  <a:pt x="67809" y="58526"/>
                  <a:pt x="69132" y="54913"/>
                  <a:pt x="72088" y="52124"/>
                </a:cubicBezTo>
                <a:cubicBezTo>
                  <a:pt x="75001" y="49374"/>
                  <a:pt x="78306" y="48062"/>
                  <a:pt x="81895" y="48062"/>
                </a:cubicBezTo>
                <a:cubicBezTo>
                  <a:pt x="83448" y="48062"/>
                  <a:pt x="85055" y="48308"/>
                  <a:pt x="86706" y="48789"/>
                </a:cubicBezTo>
                <a:cubicBezTo>
                  <a:pt x="86850" y="48319"/>
                  <a:pt x="86978" y="48094"/>
                  <a:pt x="86979" y="47868"/>
                </a:cubicBezTo>
                <a:cubicBezTo>
                  <a:pt x="86998" y="38742"/>
                  <a:pt x="86977" y="29615"/>
                  <a:pt x="87042" y="20489"/>
                </a:cubicBezTo>
                <a:cubicBezTo>
                  <a:pt x="87044" y="20310"/>
                  <a:pt x="87031" y="20155"/>
                  <a:pt x="87012" y="20011"/>
                </a:cubicBezTo>
                <a:lnTo>
                  <a:pt x="87012" y="18757"/>
                </a:lnTo>
                <a:lnTo>
                  <a:pt x="85754" y="18757"/>
                </a:lnTo>
                <a:cubicBezTo>
                  <a:pt x="85541" y="18733"/>
                  <a:pt x="85312" y="18728"/>
                  <a:pt x="85073" y="18728"/>
                </a:cubicBezTo>
                <a:cubicBezTo>
                  <a:pt x="84945" y="18728"/>
                  <a:pt x="84814" y="18729"/>
                  <a:pt x="84681" y="18730"/>
                </a:cubicBezTo>
                <a:cubicBezTo>
                  <a:pt x="80686" y="18735"/>
                  <a:pt x="76690" y="18737"/>
                  <a:pt x="72695" y="18737"/>
                </a:cubicBezTo>
                <a:cubicBezTo>
                  <a:pt x="68282" y="18737"/>
                  <a:pt x="63870" y="18734"/>
                  <a:pt x="59457" y="18730"/>
                </a:cubicBezTo>
                <a:cubicBezTo>
                  <a:pt x="58620" y="18729"/>
                  <a:pt x="57783" y="18658"/>
                  <a:pt x="56931" y="18618"/>
                </a:cubicBezTo>
                <a:cubicBezTo>
                  <a:pt x="58169" y="7616"/>
                  <a:pt x="53249" y="447"/>
                  <a:pt x="44467" y="21"/>
                </a:cubicBezTo>
                <a:cubicBezTo>
                  <a:pt x="44181" y="7"/>
                  <a:pt x="43897" y="0"/>
                  <a:pt x="4361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EE1212-2E8C-D3C0-CB62-0AB382D2F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14" y="1419984"/>
            <a:ext cx="1177309" cy="11773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CB063D-A0F3-750A-F14A-4589DCAB2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626" y="1608056"/>
            <a:ext cx="975237" cy="975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3E4D80-C11D-D43A-1706-969B983FC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478" y="3357847"/>
            <a:ext cx="1068002" cy="6013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EC00B4-AD55-45EA-7675-17A2C27F2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295" y="3079378"/>
            <a:ext cx="1016218" cy="108457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4;p17">
            <a:extLst>
              <a:ext uri="{FF2B5EF4-FFF2-40B4-BE49-F238E27FC236}">
                <a16:creationId xmlns:a16="http://schemas.microsoft.com/office/drawing/2014/main" id="{546A1C21-B30F-610D-C425-554E430C793B}"/>
              </a:ext>
            </a:extLst>
          </p:cNvPr>
          <p:cNvSpPr/>
          <p:nvPr/>
        </p:nvSpPr>
        <p:spPr>
          <a:xfrm>
            <a:off x="1506552" y="3236690"/>
            <a:ext cx="833100" cy="83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56;p17">
            <a:extLst>
              <a:ext uri="{FF2B5EF4-FFF2-40B4-BE49-F238E27FC236}">
                <a16:creationId xmlns:a16="http://schemas.microsoft.com/office/drawing/2014/main" id="{D95339C6-CA82-8F02-E816-F3EEADBD77EC}"/>
              </a:ext>
            </a:extLst>
          </p:cNvPr>
          <p:cNvSpPr/>
          <p:nvPr/>
        </p:nvSpPr>
        <p:spPr>
          <a:xfrm>
            <a:off x="4813053" y="3236690"/>
            <a:ext cx="833100" cy="83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MOUSE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p20"/>
          <p:cNvSpPr txBox="1"/>
          <p:nvPr/>
        </p:nvSpPr>
        <p:spPr>
          <a:xfrm>
            <a:off x="338310" y="1208889"/>
            <a:ext cx="8085690" cy="99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Share Tech"/>
                <a:ea typeface="Share Tech"/>
                <a:cs typeface="Share Tech"/>
                <a:sym typeface="Share Tech"/>
              </a:rPr>
              <a:t>Mouse is the most popular point-and-draw device.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It is a must-have input device on modern personal computers.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Has 2 or 3 buttons and can be clicked or double-clicked to perform tasks.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Optical mouse doesn't have a ball but uses a laser </a:t>
            </a:r>
            <a:r>
              <a:rPr lang="en-US" dirty="0" err="1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tosense</a:t>
            </a:r>
            <a:r>
              <a:rPr lang="en-US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 the motion.</a:t>
            </a:r>
            <a:endParaRPr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" name="Google Shape;253;p17">
            <a:extLst>
              <a:ext uri="{FF2B5EF4-FFF2-40B4-BE49-F238E27FC236}">
                <a16:creationId xmlns:a16="http://schemas.microsoft.com/office/drawing/2014/main" id="{437263FB-3A2F-0F04-7344-CD1F2B5F8030}"/>
              </a:ext>
            </a:extLst>
          </p:cNvPr>
          <p:cNvSpPr txBox="1"/>
          <p:nvPr/>
        </p:nvSpPr>
        <p:spPr>
          <a:xfrm>
            <a:off x="3439527" y="2327015"/>
            <a:ext cx="2040300" cy="457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MOUSE TYPES</a:t>
            </a:r>
            <a:endParaRPr sz="2000"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" name="Google Shape;255;p17">
            <a:extLst>
              <a:ext uri="{FF2B5EF4-FFF2-40B4-BE49-F238E27FC236}">
                <a16:creationId xmlns:a16="http://schemas.microsoft.com/office/drawing/2014/main" id="{1E558BEA-2FAA-7986-699C-5D157C6422B1}"/>
              </a:ext>
            </a:extLst>
          </p:cNvPr>
          <p:cNvSpPr/>
          <p:nvPr/>
        </p:nvSpPr>
        <p:spPr>
          <a:xfrm>
            <a:off x="3159805" y="3236690"/>
            <a:ext cx="833100" cy="83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57;p17">
            <a:extLst>
              <a:ext uri="{FF2B5EF4-FFF2-40B4-BE49-F238E27FC236}">
                <a16:creationId xmlns:a16="http://schemas.microsoft.com/office/drawing/2014/main" id="{FD667CD9-66BC-D646-6268-338E9D5DE75F}"/>
              </a:ext>
            </a:extLst>
          </p:cNvPr>
          <p:cNvSpPr/>
          <p:nvPr/>
        </p:nvSpPr>
        <p:spPr>
          <a:xfrm>
            <a:off x="6466302" y="3236690"/>
            <a:ext cx="833100" cy="83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258;p17">
            <a:extLst>
              <a:ext uri="{FF2B5EF4-FFF2-40B4-BE49-F238E27FC236}">
                <a16:creationId xmlns:a16="http://schemas.microsoft.com/office/drawing/2014/main" id="{DDCC55CD-92B7-D981-150E-186E4645F5ED}"/>
              </a:ext>
            </a:extLst>
          </p:cNvPr>
          <p:cNvCxnSpPr>
            <a:stCxn id="2" idx="1"/>
            <a:endCxn id="3" idx="0"/>
          </p:cNvCxnSpPr>
          <p:nvPr/>
        </p:nvCxnSpPr>
        <p:spPr>
          <a:xfrm flipH="1">
            <a:off x="1923027" y="2555615"/>
            <a:ext cx="1516500" cy="6810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59;p17">
            <a:extLst>
              <a:ext uri="{FF2B5EF4-FFF2-40B4-BE49-F238E27FC236}">
                <a16:creationId xmlns:a16="http://schemas.microsoft.com/office/drawing/2014/main" id="{E89B4278-F4BF-A0E0-BBDD-E9F02E018C6F}"/>
              </a:ext>
            </a:extLst>
          </p:cNvPr>
          <p:cNvCxnSpPr>
            <a:stCxn id="2" idx="3"/>
            <a:endCxn id="6" idx="0"/>
          </p:cNvCxnSpPr>
          <p:nvPr/>
        </p:nvCxnSpPr>
        <p:spPr>
          <a:xfrm>
            <a:off x="5479827" y="2555615"/>
            <a:ext cx="1403100" cy="6810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260;p17">
            <a:extLst>
              <a:ext uri="{FF2B5EF4-FFF2-40B4-BE49-F238E27FC236}">
                <a16:creationId xmlns:a16="http://schemas.microsoft.com/office/drawing/2014/main" id="{B475272B-A9B0-3785-4281-57931D1DA96F}"/>
              </a:ext>
            </a:extLst>
          </p:cNvPr>
          <p:cNvCxnSpPr>
            <a:stCxn id="2" idx="2"/>
            <a:endCxn id="4" idx="0"/>
          </p:cNvCxnSpPr>
          <p:nvPr/>
        </p:nvCxnSpPr>
        <p:spPr>
          <a:xfrm flipH="1">
            <a:off x="3576477" y="2784215"/>
            <a:ext cx="883200" cy="452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261;p17">
            <a:extLst>
              <a:ext uri="{FF2B5EF4-FFF2-40B4-BE49-F238E27FC236}">
                <a16:creationId xmlns:a16="http://schemas.microsoft.com/office/drawing/2014/main" id="{8D9D6B88-D945-4729-9B1E-54E70FB8C597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4459677" y="2784215"/>
            <a:ext cx="769800" cy="452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89;p17">
            <a:extLst>
              <a:ext uri="{FF2B5EF4-FFF2-40B4-BE49-F238E27FC236}">
                <a16:creationId xmlns:a16="http://schemas.microsoft.com/office/drawing/2014/main" id="{A2175DBC-828C-5350-DF6E-CCBA8BCC949A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923102" y="4069790"/>
            <a:ext cx="8" cy="53421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" name="Google Shape;290;p17">
            <a:extLst>
              <a:ext uri="{FF2B5EF4-FFF2-40B4-BE49-F238E27FC236}">
                <a16:creationId xmlns:a16="http://schemas.microsoft.com/office/drawing/2014/main" id="{B8F8C0A0-0BB3-32E8-90A5-EBC2AA0B93E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882852" y="4069790"/>
            <a:ext cx="1" cy="53421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5" name="Google Shape;291;p17">
            <a:extLst>
              <a:ext uri="{FF2B5EF4-FFF2-40B4-BE49-F238E27FC236}">
                <a16:creationId xmlns:a16="http://schemas.microsoft.com/office/drawing/2014/main" id="{396B6AE6-3C66-FD9C-FC8E-8AD313BC2C72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229603" y="4069790"/>
            <a:ext cx="0" cy="531717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" name="Google Shape;292;p17">
            <a:extLst>
              <a:ext uri="{FF2B5EF4-FFF2-40B4-BE49-F238E27FC236}">
                <a16:creationId xmlns:a16="http://schemas.microsoft.com/office/drawing/2014/main" id="{2167737F-8787-52DB-C853-39BDF454B01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576355" y="4069790"/>
            <a:ext cx="3" cy="531717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" name="Google Shape;293;p17">
            <a:extLst>
              <a:ext uri="{FF2B5EF4-FFF2-40B4-BE49-F238E27FC236}">
                <a16:creationId xmlns:a16="http://schemas.microsoft.com/office/drawing/2014/main" id="{F7547689-13C8-DA2C-3768-49AD66503B5E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339652" y="3653240"/>
            <a:ext cx="82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" name="Google Shape;294;p17">
            <a:extLst>
              <a:ext uri="{FF2B5EF4-FFF2-40B4-BE49-F238E27FC236}">
                <a16:creationId xmlns:a16="http://schemas.microsoft.com/office/drawing/2014/main" id="{6C393837-A738-1C3B-E519-350332E7694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992905" y="3653240"/>
            <a:ext cx="82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" name="Google Shape;295;p17">
            <a:extLst>
              <a:ext uri="{FF2B5EF4-FFF2-40B4-BE49-F238E27FC236}">
                <a16:creationId xmlns:a16="http://schemas.microsoft.com/office/drawing/2014/main" id="{21E75917-4926-B67A-74E2-F5ADF9C64040}"/>
              </a:ext>
            </a:extLst>
          </p:cNvPr>
          <p:cNvCxnSpPr>
            <a:endCxn id="6" idx="1"/>
          </p:cNvCxnSpPr>
          <p:nvPr/>
        </p:nvCxnSpPr>
        <p:spPr>
          <a:xfrm>
            <a:off x="5646102" y="3653240"/>
            <a:ext cx="82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" name="Google Shape;364;p20">
            <a:extLst>
              <a:ext uri="{FF2B5EF4-FFF2-40B4-BE49-F238E27FC236}">
                <a16:creationId xmlns:a16="http://schemas.microsoft.com/office/drawing/2014/main" id="{B85AB3CC-D551-ECC2-1760-1E3AE42DD9B9}"/>
              </a:ext>
            </a:extLst>
          </p:cNvPr>
          <p:cNvSpPr txBox="1"/>
          <p:nvPr/>
        </p:nvSpPr>
        <p:spPr>
          <a:xfrm>
            <a:off x="1455714" y="4671391"/>
            <a:ext cx="1042318" cy="325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SERIAL MOUSE</a:t>
            </a:r>
          </a:p>
        </p:txBody>
      </p:sp>
      <p:sp>
        <p:nvSpPr>
          <p:cNvPr id="33" name="Google Shape;364;p20">
            <a:extLst>
              <a:ext uri="{FF2B5EF4-FFF2-40B4-BE49-F238E27FC236}">
                <a16:creationId xmlns:a16="http://schemas.microsoft.com/office/drawing/2014/main" id="{67CA01A2-015F-6D05-2CF2-6CDAFFBADE56}"/>
              </a:ext>
            </a:extLst>
          </p:cNvPr>
          <p:cNvSpPr txBox="1"/>
          <p:nvPr/>
        </p:nvSpPr>
        <p:spPr>
          <a:xfrm>
            <a:off x="3055196" y="4664765"/>
            <a:ext cx="1042318" cy="325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PS/2 MOUSE</a:t>
            </a:r>
          </a:p>
        </p:txBody>
      </p:sp>
      <p:sp>
        <p:nvSpPr>
          <p:cNvPr id="34" name="Google Shape;364;p20">
            <a:extLst>
              <a:ext uri="{FF2B5EF4-FFF2-40B4-BE49-F238E27FC236}">
                <a16:creationId xmlns:a16="http://schemas.microsoft.com/office/drawing/2014/main" id="{05E97CD3-C4D2-B83B-2AA0-2CCB40CF88F9}"/>
              </a:ext>
            </a:extLst>
          </p:cNvPr>
          <p:cNvSpPr txBox="1"/>
          <p:nvPr/>
        </p:nvSpPr>
        <p:spPr>
          <a:xfrm>
            <a:off x="4708317" y="4671391"/>
            <a:ext cx="1195525" cy="325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OPTICAL MOUSE</a:t>
            </a:r>
          </a:p>
        </p:txBody>
      </p:sp>
      <p:sp>
        <p:nvSpPr>
          <p:cNvPr id="35" name="Google Shape;364;p20">
            <a:extLst>
              <a:ext uri="{FF2B5EF4-FFF2-40B4-BE49-F238E27FC236}">
                <a16:creationId xmlns:a16="http://schemas.microsoft.com/office/drawing/2014/main" id="{655FB405-BD37-F2F1-990B-EB863BACC125}"/>
              </a:ext>
            </a:extLst>
          </p:cNvPr>
          <p:cNvSpPr txBox="1"/>
          <p:nvPr/>
        </p:nvSpPr>
        <p:spPr>
          <a:xfrm>
            <a:off x="6361692" y="4671391"/>
            <a:ext cx="1195519" cy="325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WIRELESS MOUSE</a:t>
            </a:r>
          </a:p>
        </p:txBody>
      </p:sp>
    </p:spTree>
    <p:extLst>
      <p:ext uri="{BB962C8B-B14F-4D97-AF65-F5344CB8AC3E}">
        <p14:creationId xmlns:p14="http://schemas.microsoft.com/office/powerpoint/2010/main" val="62996543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8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Share Tech" panose="020B0604020202020204" charset="0"/>
                <a:ea typeface="Arial"/>
                <a:cs typeface="Arial"/>
                <a:sym typeface="Arial"/>
              </a:rPr>
              <a:t>SCANNER</a:t>
            </a:r>
            <a:endParaRPr dirty="0">
              <a:solidFill>
                <a:srgbClr val="FFFFFF"/>
              </a:solidFill>
              <a:latin typeface="Share Tech" panose="020B0604020202020204" charset="0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48"/>
          <p:cNvSpPr txBox="1">
            <a:spLocks noGrp="1"/>
          </p:cNvSpPr>
          <p:nvPr>
            <p:ph type="body" idx="4294967295"/>
          </p:nvPr>
        </p:nvSpPr>
        <p:spPr>
          <a:xfrm>
            <a:off x="943674" y="1084204"/>
            <a:ext cx="7376763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Maven Pro" panose="020B0604020202020204" charset="0"/>
                <a:ea typeface="Arial"/>
                <a:cs typeface="Arial"/>
                <a:sym typeface="Arial"/>
              </a:rPr>
              <a:t>Data scanning devices are input devices used for direct data entry into a computer system from source documents</a:t>
            </a:r>
            <a:endParaRPr lang="en-US" dirty="0">
              <a:solidFill>
                <a:srgbClr val="869FB2"/>
              </a:solidFill>
              <a:latin typeface="Maven Pro" panose="020B0604020202020204" charset="0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48"/>
          <p:cNvSpPr txBox="1"/>
          <p:nvPr/>
        </p:nvSpPr>
        <p:spPr>
          <a:xfrm>
            <a:off x="943675" y="1873720"/>
            <a:ext cx="5571300" cy="269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100" dirty="0">
                <a:solidFill>
                  <a:srgbClr val="FFFFFF"/>
                </a:solidFill>
                <a:latin typeface="Maven Pro" panose="020B0604020202020204" charset="0"/>
              </a:rPr>
              <a:t>Magnetic Ink Character Recognition (MICR) reader</a:t>
            </a:r>
          </a:p>
          <a:p>
            <a:pPr marL="457200" lvl="2" indent="-298450">
              <a:lnSpc>
                <a:spcPct val="115000"/>
              </a:lnSpc>
              <a:buClr>
                <a:srgbClr val="FFFFFF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</a:rPr>
              <a:t>used by banks to process large volumes of cheques and drafts</a:t>
            </a:r>
          </a:p>
          <a:p>
            <a:pPr marL="457200" lvl="2" indent="-298450">
              <a:lnSpc>
                <a:spcPct val="115000"/>
              </a:lnSpc>
              <a:buClr>
                <a:srgbClr val="FFFFFF"/>
              </a:buClr>
              <a:buSzPts val="1100"/>
              <a:buFont typeface="Wingdings" panose="05000000000000000000" pitchFamily="2" charset="2"/>
              <a:buChar char="§"/>
            </a:pPr>
            <a:endParaRPr lang="en-US" sz="1100" dirty="0">
              <a:solidFill>
                <a:schemeClr val="bg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100" dirty="0">
                <a:solidFill>
                  <a:srgbClr val="FFFFFF"/>
                </a:solidFill>
                <a:latin typeface="Maven Pro" panose="020B0604020202020204" charset="0"/>
              </a:rPr>
              <a:t>Optical Mark Reader (OMR) scanner</a:t>
            </a:r>
          </a:p>
          <a:p>
            <a:pPr marL="457200" lvl="2" indent="-298450">
              <a:lnSpc>
                <a:spcPct val="115000"/>
              </a:lnSpc>
              <a:buClr>
                <a:srgbClr val="FFFFFF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</a:rPr>
              <a:t>scanning the answer sheet of an objective type test in which answers are marked by darkening a square or circle space by pencil</a:t>
            </a:r>
          </a:p>
          <a:p>
            <a:pPr marL="457200" lvl="2" indent="-298450">
              <a:lnSpc>
                <a:spcPct val="115000"/>
              </a:lnSpc>
              <a:buClr>
                <a:srgbClr val="FFFFFF"/>
              </a:buClr>
              <a:buSzPts val="1100"/>
              <a:buFont typeface="Wingdings" panose="05000000000000000000" pitchFamily="2" charset="2"/>
              <a:buChar char="§"/>
            </a:pPr>
            <a:endParaRPr lang="en-US" sz="1100" dirty="0">
              <a:solidFill>
                <a:schemeClr val="bg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100" dirty="0">
                <a:solidFill>
                  <a:srgbClr val="FFFFFF"/>
                </a:solidFill>
                <a:latin typeface="Maven Pro" panose="020B0604020202020204" charset="0"/>
              </a:rPr>
              <a:t>Optical Character Recognition (OCR) scanner</a:t>
            </a:r>
          </a:p>
          <a:p>
            <a:pPr marL="457200" lvl="2" indent="-298450">
              <a:lnSpc>
                <a:spcPct val="115000"/>
              </a:lnSpc>
              <a:buClr>
                <a:srgbClr val="FFFFFF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</a:rPr>
              <a:t>used for direct reading of any printed character</a:t>
            </a:r>
          </a:p>
          <a:p>
            <a:pPr marL="457200" lvl="2" indent="-298450">
              <a:lnSpc>
                <a:spcPct val="115000"/>
              </a:lnSpc>
              <a:buClr>
                <a:srgbClr val="FFFFFF"/>
              </a:buClr>
              <a:buSzPts val="1100"/>
              <a:buFont typeface="Wingdings" panose="05000000000000000000" pitchFamily="2" charset="2"/>
              <a:buChar char="§"/>
            </a:pPr>
            <a:endParaRPr lang="en-US" sz="1100" dirty="0">
              <a:solidFill>
                <a:schemeClr val="bg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100" dirty="0">
                <a:solidFill>
                  <a:srgbClr val="FFFFFF"/>
                </a:solidFill>
                <a:latin typeface="Maven Pro" panose="020B0604020202020204" charset="0"/>
              </a:rPr>
              <a:t>Barcode reader</a:t>
            </a:r>
          </a:p>
          <a:p>
            <a:pPr marL="457200" lvl="2" indent="-298450">
              <a:lnSpc>
                <a:spcPct val="115000"/>
              </a:lnSpc>
              <a:buClr>
                <a:srgbClr val="FFFFFF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bg1"/>
                </a:solidFill>
                <a:latin typeface="Maven Pro" panose="020B0604020202020204" charset="0"/>
              </a:rPr>
              <a:t>used to read the barcodes printed on practically every item purchased from a department store</a:t>
            </a:r>
          </a:p>
          <a:p>
            <a:pPr marL="457200" lvl="2" indent="-298450">
              <a:lnSpc>
                <a:spcPct val="115000"/>
              </a:lnSpc>
              <a:buClr>
                <a:srgbClr val="FFFFFF"/>
              </a:buClr>
              <a:buSzPts val="1100"/>
              <a:buFont typeface="Wingdings" panose="05000000000000000000" pitchFamily="2" charset="2"/>
              <a:buChar char="§"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" name="Google Shape;1391;p48">
            <a:extLst>
              <a:ext uri="{FF2B5EF4-FFF2-40B4-BE49-F238E27FC236}">
                <a16:creationId xmlns:a16="http://schemas.microsoft.com/office/drawing/2014/main" id="{EA42452C-C7B4-ED72-C2E8-DE3ED9C1CEFA}"/>
              </a:ext>
            </a:extLst>
          </p:cNvPr>
          <p:cNvSpPr txBox="1">
            <a:spLocks/>
          </p:cNvSpPr>
          <p:nvPr/>
        </p:nvSpPr>
        <p:spPr>
          <a:xfrm>
            <a:off x="943674" y="1402504"/>
            <a:ext cx="2276603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Font typeface="Proxima Nova"/>
              <a:buNone/>
            </a:pPr>
            <a:r>
              <a:rPr lang="en-US" dirty="0">
                <a:solidFill>
                  <a:schemeClr val="lt1"/>
                </a:solidFill>
                <a:latin typeface="Maven Pro" panose="020B0604020202020204" charset="0"/>
                <a:ea typeface="Arial"/>
                <a:cs typeface="Arial"/>
                <a:sym typeface="Arial"/>
              </a:rPr>
              <a:t>Common scanner devices are</a:t>
            </a:r>
            <a:endParaRPr lang="en-US" dirty="0">
              <a:solidFill>
                <a:srgbClr val="869FB2"/>
              </a:solidFill>
              <a:latin typeface="Maven Pro" panose="020B0604020202020204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8371407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JOYSTICK</a:t>
            </a:r>
          </a:p>
        </p:txBody>
      </p:sp>
      <p:sp>
        <p:nvSpPr>
          <p:cNvPr id="442" name="Google Shape;442;p22"/>
          <p:cNvSpPr/>
          <p:nvPr/>
        </p:nvSpPr>
        <p:spPr>
          <a:xfrm>
            <a:off x="4485753" y="1699475"/>
            <a:ext cx="1218000" cy="10545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43" name="Google Shape;443;p22"/>
          <p:cNvSpPr/>
          <p:nvPr/>
        </p:nvSpPr>
        <p:spPr>
          <a:xfrm>
            <a:off x="3440200" y="2317666"/>
            <a:ext cx="1218000" cy="10545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44" name="Google Shape;444;p22"/>
          <p:cNvSpPr/>
          <p:nvPr/>
        </p:nvSpPr>
        <p:spPr>
          <a:xfrm>
            <a:off x="4485753" y="2935856"/>
            <a:ext cx="1218000" cy="10545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45" name="Google Shape;445;p22"/>
          <p:cNvSpPr/>
          <p:nvPr/>
        </p:nvSpPr>
        <p:spPr>
          <a:xfrm>
            <a:off x="3440200" y="3554047"/>
            <a:ext cx="1218000" cy="10545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47" name="Google Shape;447;p22"/>
          <p:cNvSpPr txBox="1"/>
          <p:nvPr/>
        </p:nvSpPr>
        <p:spPr>
          <a:xfrm>
            <a:off x="6390475" y="1833251"/>
            <a:ext cx="2375838" cy="101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A joystick is a pointing device that works on the </a:t>
            </a:r>
            <a:r>
              <a:rPr lang="en-US" dirty="0" err="1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principleof</a:t>
            </a:r>
            <a:r>
              <a:rPr lang="en-US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 trackball</a:t>
            </a:r>
            <a:endParaRPr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50" name="Google Shape;450;p22"/>
          <p:cNvSpPr txBox="1"/>
          <p:nvPr/>
        </p:nvSpPr>
        <p:spPr>
          <a:xfrm>
            <a:off x="6390474" y="3069632"/>
            <a:ext cx="2375837" cy="107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To make the movement of the spherical ball easier, it is placed in a socket with a stick mounted on it</a:t>
            </a:r>
            <a:endParaRPr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53" name="Google Shape;453;p22"/>
          <p:cNvSpPr txBox="1"/>
          <p:nvPr/>
        </p:nvSpPr>
        <p:spPr>
          <a:xfrm>
            <a:off x="377689" y="3372167"/>
            <a:ext cx="2375836" cy="861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Commonly used for controlling player movements in video or computer games</a:t>
            </a:r>
            <a:endParaRPr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56" name="Google Shape;456;p22"/>
          <p:cNvSpPr txBox="1"/>
          <p:nvPr/>
        </p:nvSpPr>
        <p:spPr>
          <a:xfrm>
            <a:off x="382475" y="1851609"/>
            <a:ext cx="2448725" cy="121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On most joysticks, a button on the top is provided to select the option currently pointed to by the cursor</a:t>
            </a:r>
            <a:endParaRPr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458" name="Google Shape;458;p22"/>
          <p:cNvCxnSpPr>
            <a:cxnSpLocks/>
            <a:stCxn id="443" idx="3"/>
            <a:endCxn id="456" idx="3"/>
          </p:cNvCxnSpPr>
          <p:nvPr/>
        </p:nvCxnSpPr>
        <p:spPr>
          <a:xfrm rot="10800000">
            <a:off x="2831200" y="2460622"/>
            <a:ext cx="609000" cy="38429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9" name="Google Shape;459;p22"/>
          <p:cNvCxnSpPr>
            <a:cxnSpLocks/>
            <a:stCxn id="442" idx="0"/>
            <a:endCxn id="447" idx="1"/>
          </p:cNvCxnSpPr>
          <p:nvPr/>
        </p:nvCxnSpPr>
        <p:spPr>
          <a:xfrm>
            <a:off x="5703753" y="2226725"/>
            <a:ext cx="686722" cy="11235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0" name="Google Shape;460;p22"/>
          <p:cNvCxnSpPr>
            <a:cxnSpLocks/>
            <a:stCxn id="445" idx="3"/>
            <a:endCxn id="453" idx="3"/>
          </p:cNvCxnSpPr>
          <p:nvPr/>
        </p:nvCxnSpPr>
        <p:spPr>
          <a:xfrm rot="10800000">
            <a:off x="2753526" y="3803119"/>
            <a:ext cx="686675" cy="27817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1" name="Google Shape;461;p22"/>
          <p:cNvCxnSpPr>
            <a:cxnSpLocks/>
            <a:stCxn id="444" idx="0"/>
            <a:endCxn id="450" idx="1"/>
          </p:cNvCxnSpPr>
          <p:nvPr/>
        </p:nvCxnSpPr>
        <p:spPr>
          <a:xfrm>
            <a:off x="5703753" y="3463106"/>
            <a:ext cx="686721" cy="14422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51999080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DIGITAL CAMERA</a:t>
            </a:r>
            <a:endParaRPr dirty="0"/>
          </a:p>
        </p:txBody>
      </p:sp>
      <p:sp>
        <p:nvSpPr>
          <p:cNvPr id="661" name="Google Shape;661;p27"/>
          <p:cNvSpPr/>
          <p:nvPr/>
        </p:nvSpPr>
        <p:spPr>
          <a:xfrm>
            <a:off x="1887075" y="2814938"/>
            <a:ext cx="833100" cy="83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7"/>
          <p:cNvSpPr/>
          <p:nvPr/>
        </p:nvSpPr>
        <p:spPr>
          <a:xfrm>
            <a:off x="3947219" y="2049000"/>
            <a:ext cx="1249500" cy="124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7"/>
          <p:cNvSpPr/>
          <p:nvPr/>
        </p:nvSpPr>
        <p:spPr>
          <a:xfrm>
            <a:off x="6423775" y="1699463"/>
            <a:ext cx="833100" cy="83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7"/>
          <p:cNvSpPr txBox="1"/>
          <p:nvPr/>
        </p:nvSpPr>
        <p:spPr>
          <a:xfrm>
            <a:off x="1283475" y="3821637"/>
            <a:ext cx="2040300" cy="1112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 computer with a vision-input device consists of digital camera</a:t>
            </a:r>
          </a:p>
        </p:txBody>
      </p:sp>
      <p:sp>
        <p:nvSpPr>
          <p:cNvPr id="668" name="Google Shape;668;p27"/>
          <p:cNvSpPr txBox="1"/>
          <p:nvPr/>
        </p:nvSpPr>
        <p:spPr>
          <a:xfrm>
            <a:off x="3385930" y="3715074"/>
            <a:ext cx="2372139" cy="107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The camera creates an image of the object in digital form so that It can be stored and interpreted by the computer</a:t>
            </a:r>
            <a:endParaRPr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671" name="Google Shape;671;p27"/>
          <p:cNvSpPr txBox="1"/>
          <p:nvPr/>
        </p:nvSpPr>
        <p:spPr>
          <a:xfrm>
            <a:off x="5758040" y="3442252"/>
            <a:ext cx="2179980" cy="135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Share Tech"/>
                <a:ea typeface="Share Tech"/>
                <a:cs typeface="Share Tech"/>
                <a:sym typeface="Share Tech"/>
              </a:rPr>
              <a:t>The digitized image of the object is matched against similarly formed pre-stored images in the computer's image database</a:t>
            </a:r>
            <a:endParaRPr dirty="0">
              <a:solidFill>
                <a:schemeClr val="dk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673" name="Google Shape;673;p27"/>
          <p:cNvCxnSpPr>
            <a:stCxn id="661" idx="3"/>
            <a:endCxn id="662" idx="1"/>
          </p:cNvCxnSpPr>
          <p:nvPr/>
        </p:nvCxnSpPr>
        <p:spPr>
          <a:xfrm rot="10800000" flipH="1">
            <a:off x="2720175" y="2673788"/>
            <a:ext cx="1227000" cy="5577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74" name="Google Shape;674;p27"/>
          <p:cNvCxnSpPr>
            <a:stCxn id="662" idx="3"/>
            <a:endCxn id="663" idx="1"/>
          </p:cNvCxnSpPr>
          <p:nvPr/>
        </p:nvCxnSpPr>
        <p:spPr>
          <a:xfrm rot="10800000" flipH="1">
            <a:off x="5196719" y="2116050"/>
            <a:ext cx="1227000" cy="5577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27"/>
          <p:cNvCxnSpPr>
            <a:cxnSpLocks/>
            <a:stCxn id="661" idx="2"/>
            <a:endCxn id="665" idx="0"/>
          </p:cNvCxnSpPr>
          <p:nvPr/>
        </p:nvCxnSpPr>
        <p:spPr>
          <a:xfrm>
            <a:off x="2303625" y="3648038"/>
            <a:ext cx="0" cy="17359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76" name="Google Shape;676;p27"/>
          <p:cNvCxnSpPr>
            <a:cxnSpLocks/>
            <a:stCxn id="662" idx="2"/>
            <a:endCxn id="668" idx="0"/>
          </p:cNvCxnSpPr>
          <p:nvPr/>
        </p:nvCxnSpPr>
        <p:spPr>
          <a:xfrm>
            <a:off x="4571969" y="3298500"/>
            <a:ext cx="31" cy="41657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77" name="Google Shape;677;p27"/>
          <p:cNvCxnSpPr>
            <a:cxnSpLocks/>
            <a:stCxn id="663" idx="2"/>
            <a:endCxn id="671" idx="0"/>
          </p:cNvCxnSpPr>
          <p:nvPr/>
        </p:nvCxnSpPr>
        <p:spPr>
          <a:xfrm>
            <a:off x="6840325" y="2532563"/>
            <a:ext cx="7705" cy="90968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77165143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Data Science Consulting Infographics by Slidesgo">
  <a:themeElements>
    <a:clrScheme name="Simple Light">
      <a:dk1>
        <a:srgbClr val="FFFFFF"/>
      </a:dk1>
      <a:lt1>
        <a:srgbClr val="002845"/>
      </a:lt1>
      <a:dk2>
        <a:srgbClr val="1A5E8F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839</Words>
  <Application>Microsoft Office PowerPoint</Application>
  <PresentationFormat>On-screen Show (16:9)</PresentationFormat>
  <Paragraphs>132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Share Tech</vt:lpstr>
      <vt:lpstr>Arial</vt:lpstr>
      <vt:lpstr>Proxima Nova</vt:lpstr>
      <vt:lpstr>Wingdings</vt:lpstr>
      <vt:lpstr>Roboto Condensed Light</vt:lpstr>
      <vt:lpstr>Proxima Nova Semibold</vt:lpstr>
      <vt:lpstr>Maven Pro</vt:lpstr>
      <vt:lpstr>Nunito Light</vt:lpstr>
      <vt:lpstr>Anaheim</vt:lpstr>
      <vt:lpstr>Data Science Consulting Infographics by Slidesgo</vt:lpstr>
      <vt:lpstr>Slidesgo Final Pages</vt:lpstr>
      <vt:lpstr>PowerPoint Presentation</vt:lpstr>
      <vt:lpstr>PowerPoint Presentation</vt:lpstr>
      <vt:lpstr>PowerPoint Presentation</vt:lpstr>
      <vt:lpstr>PowerPoint Presentation</vt:lpstr>
      <vt:lpstr>KEYBOARD </vt:lpstr>
      <vt:lpstr>MOUSE </vt:lpstr>
      <vt:lpstr>SCANNER</vt:lpstr>
      <vt:lpstr>JOYSTICK</vt:lpstr>
      <vt:lpstr>DIGITAL CAMERA</vt:lpstr>
      <vt:lpstr>OUTPUT DEVICES</vt:lpstr>
      <vt:lpstr>WHAT IS OUTPUT DEVICE </vt:lpstr>
      <vt:lpstr>OUTPUT DEVICE TYPES </vt:lpstr>
      <vt:lpstr>MOST OUTPUT CAN BE DIVIDED INTO TWO CATEGORIES </vt:lpstr>
      <vt:lpstr>PowerPoint Presentation</vt:lpstr>
      <vt:lpstr>STORAGE DEVICES</vt:lpstr>
      <vt:lpstr>PowerPoint Presentation</vt:lpstr>
      <vt:lpstr>PowerPoint Presentation</vt:lpstr>
      <vt:lpstr>PowerPoint Presentation</vt:lpstr>
      <vt:lpstr>PowerPoint Presentation</vt:lpstr>
      <vt:lpstr>PROCESSORS DEVICES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INPUT DEVICES</dc:title>
  <dc:creator>YASIRU</dc:creator>
  <cp:lastModifiedBy>YASIRU</cp:lastModifiedBy>
  <cp:revision>12</cp:revision>
  <dcterms:modified xsi:type="dcterms:W3CDTF">2024-01-16T04:42:09Z</dcterms:modified>
</cp:coreProperties>
</file>